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8" r:id="rId5"/>
  </p:sldMasterIdLst>
  <p:notesMasterIdLst>
    <p:notesMasterId r:id="rId42"/>
  </p:notesMasterIdLst>
  <p:sldIdLst>
    <p:sldId id="257" r:id="rId6"/>
    <p:sldId id="387" r:id="rId7"/>
    <p:sldId id="368" r:id="rId8"/>
    <p:sldId id="417" r:id="rId9"/>
    <p:sldId id="415" r:id="rId10"/>
    <p:sldId id="416" r:id="rId11"/>
    <p:sldId id="371" r:id="rId12"/>
    <p:sldId id="390" r:id="rId13"/>
    <p:sldId id="391" r:id="rId14"/>
    <p:sldId id="394" r:id="rId15"/>
    <p:sldId id="376" r:id="rId16"/>
    <p:sldId id="419" r:id="rId17"/>
    <p:sldId id="393" r:id="rId18"/>
    <p:sldId id="395" r:id="rId19"/>
    <p:sldId id="396" r:id="rId20"/>
    <p:sldId id="397" r:id="rId21"/>
    <p:sldId id="398" r:id="rId22"/>
    <p:sldId id="399" r:id="rId23"/>
    <p:sldId id="400" r:id="rId24"/>
    <p:sldId id="401" r:id="rId25"/>
    <p:sldId id="402" r:id="rId26"/>
    <p:sldId id="403" r:id="rId27"/>
    <p:sldId id="405" r:id="rId28"/>
    <p:sldId id="389" r:id="rId29"/>
    <p:sldId id="385" r:id="rId30"/>
    <p:sldId id="406" r:id="rId31"/>
    <p:sldId id="407" r:id="rId32"/>
    <p:sldId id="408" r:id="rId33"/>
    <p:sldId id="409" r:id="rId34"/>
    <p:sldId id="410" r:id="rId35"/>
    <p:sldId id="411" r:id="rId36"/>
    <p:sldId id="413" r:id="rId37"/>
    <p:sldId id="418" r:id="rId38"/>
    <p:sldId id="421" r:id="rId39"/>
    <p:sldId id="282" r:id="rId40"/>
    <p:sldId id="420" r:id="rId41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492C4F-A332-46D4-8C01-9AA97A86A8B5}" v="40" dt="2020-09-28T09:05:34.139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>
      <p:cViewPr varScale="1">
        <p:scale>
          <a:sx n="119" d="100"/>
          <a:sy n="119" d="100"/>
        </p:scale>
        <p:origin x="232" y="2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gs" Target="tags/tag1.xml"/><Relationship Id="rId48" Type="http://schemas.microsoft.com/office/2015/10/relationships/revisionInfo" Target="revisionInfo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2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Sheet1!$B$26</c:f>
              <c:strCache>
                <c:ptCount val="1"/>
                <c:pt idx="0">
                  <c:v>Milk yield (Litres)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CF2-4B76-8A07-3443170CA3B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CF2-4B76-8A07-3443170CA3B2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CF2-4B76-8A07-3443170CA3B2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CF2-4B76-8A07-3443170CA3B2}"/>
              </c:ext>
            </c:extLst>
          </c:dPt>
          <c:cat>
            <c:strRef>
              <c:f>Sheet1!$A$27:$A$34</c:f>
              <c:strCache>
                <c:ptCount val="8"/>
                <c:pt idx="0">
                  <c:v>NG100</c:v>
                </c:pt>
                <c:pt idx="1">
                  <c:v>MS100</c:v>
                </c:pt>
                <c:pt idx="2">
                  <c:v>NG80_BH20</c:v>
                </c:pt>
                <c:pt idx="3">
                  <c:v>MS80_BH20</c:v>
                </c:pt>
                <c:pt idx="4">
                  <c:v>NG70_BH30</c:v>
                </c:pt>
                <c:pt idx="5">
                  <c:v>MS70_BH30</c:v>
                </c:pt>
                <c:pt idx="6">
                  <c:v>NG60_BH40</c:v>
                </c:pt>
                <c:pt idx="7">
                  <c:v>MS60_BH40</c:v>
                </c:pt>
              </c:strCache>
            </c:strRef>
          </c:cat>
          <c:val>
            <c:numRef>
              <c:f>Sheet1!$B$27:$B$34</c:f>
              <c:numCache>
                <c:formatCode>General</c:formatCode>
                <c:ptCount val="8"/>
                <c:pt idx="0">
                  <c:v>9.4700000000000006</c:v>
                </c:pt>
                <c:pt idx="1">
                  <c:v>6.81</c:v>
                </c:pt>
                <c:pt idx="2">
                  <c:v>9.870000000000001</c:v>
                </c:pt>
                <c:pt idx="3">
                  <c:v>7.06</c:v>
                </c:pt>
                <c:pt idx="4">
                  <c:v>11.17</c:v>
                </c:pt>
                <c:pt idx="5">
                  <c:v>7.2799999999999994</c:v>
                </c:pt>
                <c:pt idx="6">
                  <c:v>12.170000000000002</c:v>
                </c:pt>
                <c:pt idx="7">
                  <c:v>8.61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F2-4B76-8A07-3443170CA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3049184"/>
        <c:axId val="30024096"/>
      </c:barChart>
      <c:catAx>
        <c:axId val="243049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Feed ration types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024096"/>
        <c:crosses val="autoZero"/>
        <c:auto val="1"/>
        <c:lblAlgn val="ctr"/>
        <c:lblOffset val="100"/>
        <c:noMultiLvlLbl val="0"/>
      </c:catAx>
      <c:valAx>
        <c:axId val="30024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Milk</a:t>
                </a:r>
                <a:r>
                  <a:rPr lang="en-US" baseline="0"/>
                  <a:t> yield (litres)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04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Farmers</a:t>
            </a:r>
            <a:r>
              <a:rPr lang="en-US" b="1" baseline="0"/>
              <a:t> t</a:t>
            </a:r>
            <a:r>
              <a:rPr lang="en-US" b="1"/>
              <a:t>rained</a:t>
            </a:r>
            <a:r>
              <a:rPr lang="en-US" b="1" baseline="0"/>
              <a:t> and adopted improved fodder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[Summaries.xlsx]Data!$A$4</c:f>
              <c:strCache>
                <c:ptCount val="1"/>
                <c:pt idx="0">
                  <c:v>Received training on planting forages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[Summaries.xlsx]Data!$B$1:$F$1</c:f>
              <c:strCache>
                <c:ptCount val="5"/>
                <c:pt idx="0">
                  <c:v>Endaberg </c:v>
                </c:pt>
                <c:pt idx="1">
                  <c:v>Bashnet</c:v>
                </c:pt>
                <c:pt idx="2">
                  <c:v>Bermi</c:v>
                </c:pt>
                <c:pt idx="3">
                  <c:v>Shauri Moyo</c:v>
                </c:pt>
                <c:pt idx="4">
                  <c:v>Haysam </c:v>
                </c:pt>
              </c:strCache>
            </c:strRef>
          </c:cat>
          <c:val>
            <c:numRef>
              <c:f>[Summaries.xlsx]Data!$B$4:$F$4</c:f>
              <c:numCache>
                <c:formatCode>General</c:formatCode>
                <c:ptCount val="5"/>
                <c:pt idx="0">
                  <c:v>77</c:v>
                </c:pt>
                <c:pt idx="1">
                  <c:v>53</c:v>
                </c:pt>
                <c:pt idx="2">
                  <c:v>100</c:v>
                </c:pt>
                <c:pt idx="3">
                  <c:v>82</c:v>
                </c:pt>
                <c:pt idx="4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EF-41F0-980F-2CFBBB812832}"/>
            </c:ext>
          </c:extLst>
        </c:ser>
        <c:ser>
          <c:idx val="1"/>
          <c:order val="1"/>
          <c:tx>
            <c:strRef>
              <c:f>[Summaries.xlsx]Data!$A$5</c:f>
              <c:strCache>
                <c:ptCount val="1"/>
                <c:pt idx="0">
                  <c:v>Planted improved fodders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[Summaries.xlsx]Data!$B$1:$F$1</c:f>
              <c:strCache>
                <c:ptCount val="5"/>
                <c:pt idx="0">
                  <c:v>Endaberg </c:v>
                </c:pt>
                <c:pt idx="1">
                  <c:v>Bashnet</c:v>
                </c:pt>
                <c:pt idx="2">
                  <c:v>Bermi</c:v>
                </c:pt>
                <c:pt idx="3">
                  <c:v>Shauri Moyo</c:v>
                </c:pt>
                <c:pt idx="4">
                  <c:v>Haysam </c:v>
                </c:pt>
              </c:strCache>
            </c:strRef>
          </c:cat>
          <c:val>
            <c:numRef>
              <c:f>[Summaries.xlsx]Data!$B$5:$F$5</c:f>
              <c:numCache>
                <c:formatCode>General</c:formatCode>
                <c:ptCount val="5"/>
                <c:pt idx="0">
                  <c:v>100</c:v>
                </c:pt>
                <c:pt idx="1">
                  <c:v>53</c:v>
                </c:pt>
                <c:pt idx="2">
                  <c:v>100</c:v>
                </c:pt>
                <c:pt idx="3">
                  <c:v>55</c:v>
                </c:pt>
                <c:pt idx="4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EF-41F0-980F-2CFBBB8128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8744479"/>
        <c:axId val="283570431"/>
      </c:barChart>
      <c:catAx>
        <c:axId val="288744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570431"/>
        <c:crosses val="autoZero"/>
        <c:auto val="1"/>
        <c:lblAlgn val="ctr"/>
        <c:lblOffset val="100"/>
        <c:noMultiLvlLbl val="0"/>
      </c:catAx>
      <c:valAx>
        <c:axId val="2835704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87444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Received</a:t>
            </a:r>
            <a:r>
              <a:rPr lang="en-US" b="1" baseline="0"/>
              <a:t> Messages Vs Shared Messages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[Summaries.xlsx]Data!$A$2</c:f>
              <c:strCache>
                <c:ptCount val="1"/>
                <c:pt idx="0">
                  <c:v>Received Mwanga Messages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[Summaries.xlsx]Data!$B$1:$F$1</c:f>
              <c:strCache>
                <c:ptCount val="5"/>
                <c:pt idx="0">
                  <c:v>Endaberg </c:v>
                </c:pt>
                <c:pt idx="1">
                  <c:v>Bashnet</c:v>
                </c:pt>
                <c:pt idx="2">
                  <c:v>Bermi</c:v>
                </c:pt>
                <c:pt idx="3">
                  <c:v>Shauri Moyo</c:v>
                </c:pt>
                <c:pt idx="4">
                  <c:v>Haysam </c:v>
                </c:pt>
              </c:strCache>
            </c:strRef>
          </c:cat>
          <c:val>
            <c:numRef>
              <c:f>[Summaries.xlsx]Data!$B$2:$F$2</c:f>
              <c:numCache>
                <c:formatCode>General</c:formatCode>
                <c:ptCount val="5"/>
                <c:pt idx="0">
                  <c:v>92</c:v>
                </c:pt>
                <c:pt idx="1">
                  <c:v>71</c:v>
                </c:pt>
                <c:pt idx="2">
                  <c:v>78</c:v>
                </c:pt>
                <c:pt idx="3">
                  <c:v>64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90-4BB3-8D31-09D0873D5226}"/>
            </c:ext>
          </c:extLst>
        </c:ser>
        <c:ser>
          <c:idx val="1"/>
          <c:order val="1"/>
          <c:tx>
            <c:strRef>
              <c:f>[Summaries.xlsx]Data!$A$3</c:f>
              <c:strCache>
                <c:ptCount val="1"/>
                <c:pt idx="0">
                  <c:v>Didn’t share Mwanga SMS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[Summaries.xlsx]Data!$B$1:$F$1</c:f>
              <c:strCache>
                <c:ptCount val="5"/>
                <c:pt idx="0">
                  <c:v>Endaberg </c:v>
                </c:pt>
                <c:pt idx="1">
                  <c:v>Bashnet</c:v>
                </c:pt>
                <c:pt idx="2">
                  <c:v>Bermi</c:v>
                </c:pt>
                <c:pt idx="3">
                  <c:v>Shauri Moyo</c:v>
                </c:pt>
                <c:pt idx="4">
                  <c:v>Haysam </c:v>
                </c:pt>
              </c:strCache>
            </c:strRef>
          </c:cat>
          <c:val>
            <c:numRef>
              <c:f>[Summaries.xlsx]Data!$B$3:$F$3</c:f>
              <c:numCache>
                <c:formatCode>General</c:formatCode>
                <c:ptCount val="5"/>
                <c:pt idx="0">
                  <c:v>77</c:v>
                </c:pt>
                <c:pt idx="1">
                  <c:v>53</c:v>
                </c:pt>
                <c:pt idx="2">
                  <c:v>67</c:v>
                </c:pt>
                <c:pt idx="3">
                  <c:v>82</c:v>
                </c:pt>
                <c:pt idx="4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90-4BB3-8D31-09D0873D5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76652271"/>
        <c:axId val="151176767"/>
      </c:barChart>
      <c:catAx>
        <c:axId val="2766522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176767"/>
        <c:crosses val="autoZero"/>
        <c:auto val="1"/>
        <c:lblAlgn val="ctr"/>
        <c:lblOffset val="100"/>
        <c:noMultiLvlLbl val="0"/>
      </c:catAx>
      <c:valAx>
        <c:axId val="15117676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66522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3049184"/>
        <c:axId val="30024096"/>
      </c:barChart>
      <c:catAx>
        <c:axId val="243049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Feed ration types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024096"/>
        <c:crosses val="autoZero"/>
        <c:auto val="1"/>
        <c:lblAlgn val="ctr"/>
        <c:lblOffset val="100"/>
        <c:noMultiLvlLbl val="0"/>
      </c:catAx>
      <c:valAx>
        <c:axId val="30024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Milk</a:t>
                </a:r>
                <a:r>
                  <a:rPr lang="en-US" baseline="0"/>
                  <a:t> yield (litres)</a:t>
                </a: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4304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0.71315</cdr:y>
    </cdr:to>
    <cdr:pic>
      <cdr:nvPicPr>
        <cdr:cNvPr id="3" name="chart">
          <a:extLst xmlns:a="http://schemas.openxmlformats.org/drawingml/2006/main">
            <a:ext uri="{FF2B5EF4-FFF2-40B4-BE49-F238E27FC236}">
              <a16:creationId xmlns:a16="http://schemas.microsoft.com/office/drawing/2014/main" id="{9CCBCFFD-2A9D-4966-953A-800F5B86875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8019048" cy="2771429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434FD-570A-4985-AA44-72BCAE6301D0}" type="datetimeFigureOut">
              <a:rPr lang="en-US" smtClean="0"/>
              <a:t>9/30/20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8DEE0-808E-4B9D-A6B0-7197786C1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29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4A9C7A28-FA8D-4EDD-9C99-C4C815973A7F}" type="slidenum">
              <a:rPr lang="en-US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80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78DEE0-808E-4B9D-A6B0-7197786C1F5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203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3103033" y="5988051"/>
            <a:ext cx="5257800" cy="606425"/>
            <a:chOff x="2762252" y="6096000"/>
            <a:chExt cx="3943348" cy="605913"/>
          </a:xfrm>
        </p:grpSpPr>
        <p:pic>
          <p:nvPicPr>
            <p:cNvPr id="5" name="Picture 3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7440" y="6229915"/>
              <a:ext cx="1108160" cy="338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7600" y="6276539"/>
              <a:ext cx="1561392" cy="24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2" y="6096000"/>
              <a:ext cx="511263" cy="605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828800" y="1752600"/>
            <a:ext cx="88392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840568" y="3581400"/>
            <a:ext cx="6100233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/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8445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184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328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730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81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25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698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30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18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" y="2514600"/>
            <a:ext cx="10363200" cy="4038600"/>
          </a:xfrm>
          <a:prstGeom prst="rect">
            <a:avLst/>
          </a:prstGeom>
        </p:spPr>
        <p:txBody>
          <a:bodyPr/>
          <a:lstStyle>
            <a:lvl1pPr>
              <a:buClr>
                <a:srgbClr val="712123"/>
              </a:buClr>
              <a:defRPr sz="2800"/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1016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420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1016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502401" y="1371600"/>
            <a:ext cx="5689600" cy="54864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81323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1600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609600" y="2438400"/>
            <a:ext cx="10058400" cy="38862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1618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10160000" cy="11430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609600" y="2667000"/>
            <a:ext cx="1016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6065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057400"/>
            <a:ext cx="12192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i="1">
                <a:solidFill>
                  <a:srgbClr val="156734"/>
                </a:solidFill>
                <a:latin typeface="Calibri" pitchFamily="34" charset="0"/>
              </a:rPr>
              <a:t>Africa Research in Sustainable Intensification for the Next Generation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4400">
                <a:solidFill>
                  <a:srgbClr val="156734"/>
                </a:solidFill>
                <a:latin typeface="Calibri" pitchFamily="34" charset="0"/>
              </a:rPr>
              <a:t>africa-rising.net</a:t>
            </a:r>
            <a:endParaRPr lang="en-US" altLang="en-US" sz="4400" b="1" i="1">
              <a:solidFill>
                <a:srgbClr val="156734"/>
              </a:solidFill>
              <a:latin typeface="Calibri" pitchFamily="34" charset="0"/>
            </a:endParaRPr>
          </a:p>
        </p:txBody>
      </p:sp>
      <p:pic>
        <p:nvPicPr>
          <p:cNvPr id="3" name="Picture 4" descr="AR_Global_partner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1400" y="5534026"/>
            <a:ext cx="75692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647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739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779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245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12192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46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libri" pitchFamily="34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156734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76184" y="274638"/>
            <a:ext cx="7406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76184" y="1600201"/>
            <a:ext cx="740621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E3AF0-EBD9-49CE-A1A7-0B5923D99E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9/30/20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A1F66-41B5-41FB-9D48-7D0F8D77508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61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pn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1"/>
          <p:cNvSpPr>
            <a:spLocks noGrp="1"/>
          </p:cNvSpPr>
          <p:nvPr>
            <p:ph type="body" sz="quarter" idx="11"/>
          </p:nvPr>
        </p:nvSpPr>
        <p:spPr bwMode="auto">
          <a:xfrm>
            <a:off x="2438400" y="1295400"/>
            <a:ext cx="7391400" cy="2438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000" dirty="0"/>
              <a:t>Integrated Livestock </a:t>
            </a:r>
            <a:r>
              <a:rPr lang="en-US" altLang="en-US" sz="4000"/>
              <a:t>Feed </a:t>
            </a:r>
            <a:r>
              <a:rPr lang="en-US" altLang="en-US" sz="4000" dirty="0"/>
              <a:t>I</a:t>
            </a:r>
            <a:r>
              <a:rPr lang="en-US" altLang="en-US" sz="4000"/>
              <a:t>ncreased </a:t>
            </a:r>
            <a:r>
              <a:rPr lang="en-US" altLang="en-US" sz="4000" dirty="0"/>
              <a:t>Livestock Productivity, </a:t>
            </a:r>
            <a:r>
              <a:rPr lang="en-US" altLang="en-US" sz="4000" dirty="0" err="1"/>
              <a:t>Babati</a:t>
            </a:r>
            <a:r>
              <a:rPr lang="en-US" altLang="en-US" sz="4000" dirty="0"/>
              <a:t> District, Tanzania</a:t>
            </a:r>
          </a:p>
          <a:p>
            <a:pPr eaLnBrk="1" hangingPunct="1"/>
            <a:endParaRPr lang="en-US" altLang="en-US" sz="4000" b="1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2"/>
          </p:nvPr>
        </p:nvSpPr>
        <p:spPr bwMode="auto">
          <a:xfrm>
            <a:off x="2438400" y="4191000"/>
            <a:ext cx="7239000" cy="99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400" i="1" dirty="0">
                <a:solidFill>
                  <a:srgbClr val="762123"/>
                </a:solidFill>
              </a:rPr>
              <a:t>Team: Ben Lukuyu, Kevin </a:t>
            </a:r>
            <a:r>
              <a:rPr lang="en-US" altLang="en-US" sz="2400" i="1" dirty="0" err="1">
                <a:solidFill>
                  <a:srgbClr val="762123"/>
                </a:solidFill>
              </a:rPr>
              <a:t>Maina</a:t>
            </a:r>
            <a:r>
              <a:rPr lang="en-US" altLang="en-US" sz="2400" i="1" dirty="0">
                <a:solidFill>
                  <a:srgbClr val="762123"/>
                </a:solidFill>
              </a:rPr>
              <a:t>, Leonard </a:t>
            </a:r>
            <a:r>
              <a:rPr lang="en-US" altLang="en-US" sz="2400" i="1" dirty="0" err="1">
                <a:solidFill>
                  <a:srgbClr val="762123"/>
                </a:solidFill>
              </a:rPr>
              <a:t>Marwa</a:t>
            </a:r>
            <a:r>
              <a:rPr lang="en-US" altLang="en-US" sz="2400" i="1" dirty="0">
                <a:solidFill>
                  <a:srgbClr val="762123"/>
                </a:solidFill>
              </a:rPr>
              <a:t>, </a:t>
            </a:r>
            <a:r>
              <a:rPr lang="en-US" altLang="en-US" sz="2400" i="1" dirty="0" err="1">
                <a:solidFill>
                  <a:srgbClr val="762123"/>
                </a:solidFill>
              </a:rPr>
              <a:t>Alphonce</a:t>
            </a:r>
            <a:r>
              <a:rPr lang="en-US" altLang="en-US" sz="2400" i="1" dirty="0">
                <a:solidFill>
                  <a:srgbClr val="762123"/>
                </a:solidFill>
              </a:rPr>
              <a:t> </a:t>
            </a:r>
            <a:r>
              <a:rPr lang="en-US" altLang="en-US" sz="2400" i="1" dirty="0" err="1">
                <a:solidFill>
                  <a:srgbClr val="762123"/>
                </a:solidFill>
              </a:rPr>
              <a:t>Haule</a:t>
            </a:r>
            <a:r>
              <a:rPr lang="en-US" altLang="en-US" sz="2400" i="1" dirty="0">
                <a:solidFill>
                  <a:srgbClr val="762123"/>
                </a:solidFill>
              </a:rPr>
              <a:t>, </a:t>
            </a:r>
            <a:r>
              <a:rPr lang="en-US" altLang="en-US" sz="2400" i="1" dirty="0" err="1">
                <a:solidFill>
                  <a:srgbClr val="762123"/>
                </a:solidFill>
              </a:rPr>
              <a:t>Mateete</a:t>
            </a:r>
            <a:r>
              <a:rPr lang="en-US" altLang="en-US" sz="2400" i="1" dirty="0">
                <a:solidFill>
                  <a:srgbClr val="762123"/>
                </a:solidFill>
              </a:rPr>
              <a:t> </a:t>
            </a:r>
            <a:r>
              <a:rPr lang="en-US" altLang="en-US" sz="2400" i="1" dirty="0" err="1">
                <a:solidFill>
                  <a:srgbClr val="762123"/>
                </a:solidFill>
              </a:rPr>
              <a:t>Bekunda</a:t>
            </a:r>
            <a:endParaRPr lang="en-US" altLang="en-US" sz="2400" i="1" dirty="0">
              <a:solidFill>
                <a:srgbClr val="762123"/>
              </a:solidFill>
            </a:endParaRPr>
          </a:p>
          <a:p>
            <a:pPr eaLnBrk="1" hangingPunct="1"/>
            <a:endParaRPr lang="en-US" altLang="en-US" sz="2400" i="1" dirty="0">
              <a:solidFill>
                <a:srgbClr val="7621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76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304104-E06F-4B41-B05B-A6C8479B4A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92F25-3E5C-44FD-AF8B-14898BE28C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Dairy experimental diets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FE0B9D-DD75-4B0B-8937-B281E4F9E2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8942165"/>
              </p:ext>
            </p:extLst>
          </p:nvPr>
        </p:nvGraphicFramePr>
        <p:xfrm>
          <a:off x="736599" y="2259807"/>
          <a:ext cx="9906001" cy="4319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3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6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1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2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8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28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15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3264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048749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Feed ingredients 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 gridSpan="4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Napier grass-based diets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Maize stover - based diets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356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Treatments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T1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T2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T3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T4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T5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T6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T7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T8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104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 dirty="0">
                          <a:effectLst/>
                        </a:rPr>
                        <a:t>Napier </a:t>
                      </a:r>
                      <a:r>
                        <a:rPr lang="fr-FR" sz="2400" u="none" strike="noStrike" dirty="0" err="1">
                          <a:effectLst/>
                        </a:rPr>
                        <a:t>grass</a:t>
                      </a:r>
                      <a:endParaRPr lang="fr-FR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100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80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70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 dirty="0">
                          <a:effectLst/>
                        </a:rPr>
                        <a:t>60</a:t>
                      </a:r>
                      <a:endParaRPr lang="fr-FR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 dirty="0">
                          <a:effectLst/>
                        </a:rPr>
                        <a:t> </a:t>
                      </a:r>
                      <a:endParaRPr lang="fr-FR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 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 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 dirty="0">
                          <a:effectLst/>
                        </a:rPr>
                        <a:t> </a:t>
                      </a:r>
                      <a:endParaRPr lang="fr-FR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104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Bean haulms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-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20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30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40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-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 dirty="0">
                          <a:effectLst/>
                        </a:rPr>
                        <a:t>20</a:t>
                      </a:r>
                      <a:endParaRPr lang="fr-FR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 dirty="0">
                          <a:effectLst/>
                        </a:rPr>
                        <a:t>30</a:t>
                      </a:r>
                      <a:endParaRPr lang="fr-FR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40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1041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Maize stover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 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 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 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 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100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80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70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60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8359">
                <a:tc>
                  <a:txBody>
                    <a:bodyPr/>
                    <a:lstStyle/>
                    <a:p>
                      <a:pPr marL="0" marR="0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400" u="none" strike="noStrike">
                          <a:effectLst/>
                        </a:rPr>
                        <a:t>Total </a:t>
                      </a:r>
                      <a:endParaRPr lang="fr-FR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100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100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100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100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100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100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>
                          <a:effectLst/>
                        </a:rPr>
                        <a:t>100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l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none" strike="noStrike" dirty="0">
                          <a:effectLst/>
                        </a:rPr>
                        <a:t>100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741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F7C331-AD88-419F-9D4D-EF1E35FC1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371600"/>
            <a:ext cx="11506200" cy="1143000"/>
          </a:xfrm>
        </p:spPr>
        <p:txBody>
          <a:bodyPr/>
          <a:lstStyle/>
          <a:p>
            <a:pPr algn="ctr"/>
            <a:r>
              <a:rPr lang="en-US" dirty="0"/>
              <a:t>Trial pictures of diets</a:t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626A75-F3FC-4041-B69D-DE4C47A2B1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2746110"/>
            <a:ext cx="5066215" cy="31945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135358-96CB-4AF9-9E8F-B98D59EDC28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335" y="2962536"/>
            <a:ext cx="5066215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95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1A3C736-54C3-4A37-B0E2-3E2C8F084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 </a:t>
            </a:r>
            <a:endParaRPr lang="en-UG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A34F6AF-BFFC-4629-95C8-70B3A5AE8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Results: Average milk production at different levels of supplementation</a:t>
            </a:r>
          </a:p>
          <a:p>
            <a:pPr marL="0" indent="0">
              <a:buNone/>
            </a:pPr>
            <a:endParaRPr lang="en-U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3200F-F7C6-4C05-A0FA-D939D5E84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Supplementation with bean haulms at &gt;30% significantly increases milk yield by 22% (2.7 </a:t>
            </a:r>
            <a:r>
              <a:rPr lang="en-US" sz="2000" dirty="0" err="1"/>
              <a:t>litres</a:t>
            </a:r>
            <a:r>
              <a:rPr lang="en-US" sz="2000" dirty="0"/>
              <a:t> per 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Supplementing Maize Stover at 40% with bean haulms increases milk yield by 20% (1.8 </a:t>
            </a:r>
            <a:r>
              <a:rPr lang="en-US" sz="2000" dirty="0" err="1"/>
              <a:t>litres</a:t>
            </a:r>
            <a:r>
              <a:rPr lang="en-US" sz="2000" dirty="0"/>
              <a:t> per day)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Indicates potential of exploiting use of bean haulms to increase milk yields on farms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9FED1FD-76BF-46ED-827F-FF78437E0A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7975035"/>
              </p:ext>
            </p:extLst>
          </p:nvPr>
        </p:nvGraphicFramePr>
        <p:xfrm>
          <a:off x="4766733" y="1981200"/>
          <a:ext cx="69342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920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666F311-43EF-4399-AC1D-80CA23CEC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447800"/>
            <a:ext cx="6172200" cy="1143000"/>
          </a:xfrm>
        </p:spPr>
        <p:txBody>
          <a:bodyPr/>
          <a:lstStyle/>
          <a:p>
            <a:r>
              <a:rPr lang="en-US" dirty="0"/>
              <a:t>Conclusion</a:t>
            </a:r>
            <a:endParaRPr lang="en-UG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EE6CA0D-7261-4EAB-8D44-7EE742A07C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AB739-2D88-4FC9-85CF-FA731F833E2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2362200"/>
            <a:ext cx="5791200" cy="4038600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Napier grass and maize </a:t>
            </a:r>
            <a:r>
              <a:rPr lang="en-US" sz="3600" dirty="0" err="1"/>
              <a:t>stover</a:t>
            </a:r>
            <a:r>
              <a:rPr lang="en-US" sz="3600" dirty="0"/>
              <a:t> supplemented with bean haulms has the potential to increase milk yields</a:t>
            </a:r>
          </a:p>
        </p:txBody>
      </p:sp>
    </p:spTree>
    <p:extLst>
      <p:ext uri="{BB962C8B-B14F-4D97-AF65-F5344CB8AC3E}">
        <p14:creationId xmlns:p14="http://schemas.microsoft.com/office/powerpoint/2010/main" val="1797919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2111E3-BDDD-4EEB-8CBC-A8C2FC9ED9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/>
              <a:t>Sub-Activity 5.1.4.2: </a:t>
            </a:r>
          </a:p>
          <a:p>
            <a:r>
              <a:rPr lang="en-US" dirty="0"/>
              <a:t>Study 1: Feeding trial: Assessing the benefits of different inclusion levels of </a:t>
            </a:r>
            <a:r>
              <a:rPr lang="en-US" i="1" dirty="0" err="1"/>
              <a:t>Gliricidia</a:t>
            </a:r>
            <a:r>
              <a:rPr lang="en-US" i="1" dirty="0"/>
              <a:t> </a:t>
            </a:r>
            <a:r>
              <a:rPr lang="en-US" i="1" dirty="0" err="1"/>
              <a:t>sepium</a:t>
            </a:r>
            <a:r>
              <a:rPr lang="en-US" i="1" dirty="0"/>
              <a:t> </a:t>
            </a:r>
            <a:r>
              <a:rPr lang="en-US" dirty="0"/>
              <a:t>in poultry diets: </a:t>
            </a:r>
            <a:r>
              <a:rPr lang="en-US" dirty="0">
                <a:solidFill>
                  <a:srgbClr val="C00000"/>
                </a:solidFill>
              </a:rPr>
              <a:t>The objective was to assess the effect of improved feed supplementation on the performance of the selected improved chicken strains</a:t>
            </a:r>
          </a:p>
          <a:p>
            <a:r>
              <a:rPr lang="en-US" dirty="0"/>
              <a:t>Study 2: Brooding/housing trial: </a:t>
            </a:r>
            <a:r>
              <a:rPr lang="en-US" dirty="0">
                <a:solidFill>
                  <a:srgbClr val="C00000"/>
                </a:solidFill>
              </a:rPr>
              <a:t>Objective was to assess the effect of an improved brooding system on mortality rate and growth rates of chicks of improved chicken strains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BDB98-8408-4239-9FC5-074D72D3D6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Poultry experiments </a:t>
            </a:r>
          </a:p>
        </p:txBody>
      </p:sp>
    </p:spTree>
    <p:extLst>
      <p:ext uri="{BB962C8B-B14F-4D97-AF65-F5344CB8AC3E}">
        <p14:creationId xmlns:p14="http://schemas.microsoft.com/office/powerpoint/2010/main" val="284005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1510DE-D691-430B-AC19-1CEBBD3A70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GB" dirty="0"/>
              <a:t>A completely randomized experimental design was employed for the study;</a:t>
            </a:r>
            <a:endParaRPr lang="en-US" dirty="0"/>
          </a:p>
          <a:p>
            <a:pPr lvl="1"/>
            <a:r>
              <a:rPr lang="en-GB" dirty="0"/>
              <a:t>Home-made vegetable-based ration (Control)</a:t>
            </a:r>
          </a:p>
          <a:p>
            <a:pPr lvl="1"/>
            <a:r>
              <a:rPr lang="en-GB" dirty="0"/>
              <a:t>5% inclusion level: </a:t>
            </a:r>
            <a:r>
              <a:rPr lang="en-GB" i="1" dirty="0" err="1"/>
              <a:t>Gliricidia</a:t>
            </a:r>
            <a:r>
              <a:rPr lang="en-GB" i="1" dirty="0"/>
              <a:t> </a:t>
            </a:r>
            <a:r>
              <a:rPr lang="en-GB" i="1" dirty="0" err="1"/>
              <a:t>sepium</a:t>
            </a:r>
            <a:r>
              <a:rPr lang="en-GB" i="1" dirty="0"/>
              <a:t> </a:t>
            </a:r>
            <a:r>
              <a:rPr lang="en-GB" dirty="0"/>
              <a:t>leaf meal </a:t>
            </a:r>
          </a:p>
          <a:p>
            <a:pPr lvl="1"/>
            <a:r>
              <a:rPr lang="en-GB" dirty="0"/>
              <a:t>10% inclusion level: </a:t>
            </a:r>
            <a:r>
              <a:rPr lang="en-GB" i="1" dirty="0" err="1"/>
              <a:t>Gliricidia</a:t>
            </a:r>
            <a:r>
              <a:rPr lang="en-GB" i="1" dirty="0"/>
              <a:t> </a:t>
            </a:r>
            <a:r>
              <a:rPr lang="en-GB" i="1" dirty="0" err="1"/>
              <a:t>sepium</a:t>
            </a:r>
            <a:r>
              <a:rPr lang="en-GB" i="1" dirty="0"/>
              <a:t> </a:t>
            </a:r>
            <a:r>
              <a:rPr lang="en-GB" dirty="0"/>
              <a:t>leaf meal</a:t>
            </a:r>
          </a:p>
          <a:p>
            <a:pPr lvl="1"/>
            <a:r>
              <a:rPr lang="en-GB" dirty="0"/>
              <a:t>15% inclusion level: </a:t>
            </a:r>
            <a:r>
              <a:rPr lang="en-GB" i="1" dirty="0" err="1"/>
              <a:t>Gliricidia</a:t>
            </a:r>
            <a:r>
              <a:rPr lang="en-GB" i="1" dirty="0"/>
              <a:t> </a:t>
            </a:r>
            <a:r>
              <a:rPr lang="en-GB" i="1" dirty="0" err="1"/>
              <a:t>sepium</a:t>
            </a:r>
            <a:r>
              <a:rPr lang="en-GB" i="1" dirty="0"/>
              <a:t> </a:t>
            </a:r>
            <a:r>
              <a:rPr lang="en-GB" dirty="0"/>
              <a:t>leaf meal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84E85-32C3-44C9-9D9C-76D0832BAC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Feeding trial: Experimental design</a:t>
            </a:r>
          </a:p>
        </p:txBody>
      </p:sp>
    </p:spTree>
    <p:extLst>
      <p:ext uri="{BB962C8B-B14F-4D97-AF65-F5344CB8AC3E}">
        <p14:creationId xmlns:p14="http://schemas.microsoft.com/office/powerpoint/2010/main" val="39040812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EFF1CB-BF17-46E7-A5D6-786B7C6718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 ‘best bet’ option adopted from Phase 1. It comprises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5% vegetable leaf meal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46% ground maize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22% maize bran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20% sunflower seed cake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2.5% blood meal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6% minerals (limestone, bone meal and salt)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050AE5-DA65-4D88-93B2-DE627A4CA6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home-made feed ration </a:t>
            </a:r>
          </a:p>
        </p:txBody>
      </p:sp>
    </p:spTree>
    <p:extLst>
      <p:ext uri="{BB962C8B-B14F-4D97-AF65-F5344CB8AC3E}">
        <p14:creationId xmlns:p14="http://schemas.microsoft.com/office/powerpoint/2010/main" val="2209907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0C80D5-E47A-4112-B399-20BC1C064C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F5B014-5F04-412A-96C1-CAA65DF94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 summary of experimental details for the poultry study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3F1BB5D-6881-45BC-A6C2-C5E18AEB01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252490"/>
              </p:ext>
            </p:extLst>
          </p:nvPr>
        </p:nvGraphicFramePr>
        <p:xfrm>
          <a:off x="838200" y="2590800"/>
          <a:ext cx="8763000" cy="3657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07480">
                  <a:extLst>
                    <a:ext uri="{9D8B030D-6E8A-4147-A177-3AD203B41FA5}">
                      <a16:colId xmlns:a16="http://schemas.microsoft.com/office/drawing/2014/main" val="3992064224"/>
                    </a:ext>
                  </a:extLst>
                </a:gridCol>
                <a:gridCol w="3055520">
                  <a:extLst>
                    <a:ext uri="{9D8B030D-6E8A-4147-A177-3AD203B41FA5}">
                      <a16:colId xmlns:a16="http://schemas.microsoft.com/office/drawing/2014/main" val="553172099"/>
                    </a:ext>
                  </a:extLst>
                </a:gridCol>
              </a:tblGrid>
              <a:tr h="9899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 Experiment details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#  of details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4335212"/>
                  </a:ext>
                </a:extLst>
              </a:tr>
              <a:tr h="53689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Treatments 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8986682"/>
                  </a:ext>
                </a:extLst>
              </a:tr>
              <a:tr h="53689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Replicates (Villages)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6364821"/>
                  </a:ext>
                </a:extLst>
              </a:tr>
              <a:tr h="53689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Total sample size (farms) per village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7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38374278"/>
                  </a:ext>
                </a:extLst>
              </a:tr>
              <a:tr h="53689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Sites (</a:t>
                      </a:r>
                      <a:r>
                        <a:rPr lang="en-US" sz="2400" dirty="0" err="1">
                          <a:effectLst/>
                        </a:rPr>
                        <a:t>Babati</a:t>
                      </a:r>
                      <a:r>
                        <a:rPr lang="en-US" sz="2400" dirty="0">
                          <a:effectLst/>
                        </a:rPr>
                        <a:t> and </a:t>
                      </a:r>
                      <a:r>
                        <a:rPr lang="en-US" sz="2400" dirty="0" err="1">
                          <a:effectLst/>
                        </a:rPr>
                        <a:t>Kongwa</a:t>
                      </a:r>
                      <a:r>
                        <a:rPr lang="en-US" sz="2400" dirty="0">
                          <a:effectLst/>
                        </a:rPr>
                        <a:t>/</a:t>
                      </a:r>
                      <a:r>
                        <a:rPr lang="en-US" sz="2400" dirty="0" err="1">
                          <a:effectLst/>
                        </a:rPr>
                        <a:t>Kiteto</a:t>
                      </a:r>
                      <a:r>
                        <a:rPr lang="en-US" sz="2400" dirty="0">
                          <a:effectLst/>
                        </a:rPr>
                        <a:t> districts)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4462470"/>
                  </a:ext>
                </a:extLst>
              </a:tr>
              <a:tr h="52011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Total sample size of farmers (in 4 villages)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56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70978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9522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3C6F2E-C4B2-492B-AAFF-0C4F9ADB59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535353-892C-4FCA-93E1-5B13EED8CA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Key results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D92A669-D1C1-4E3A-AB52-A079A71B34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030487"/>
              </p:ext>
            </p:extLst>
          </p:nvPr>
        </p:nvGraphicFramePr>
        <p:xfrm>
          <a:off x="457200" y="2547112"/>
          <a:ext cx="10515600" cy="3015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558079533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53727169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6974326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Gliricidia sepium leaf meal %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Mortality at 7-15</a:t>
                      </a:r>
                      <a:r>
                        <a:rPr lang="en-US" sz="3200" baseline="30000">
                          <a:effectLst/>
                        </a:rPr>
                        <a:t>th</a:t>
                      </a:r>
                      <a:r>
                        <a:rPr lang="en-US" sz="3200">
                          <a:effectLst/>
                        </a:rPr>
                        <a:t> weeks of age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Body weight at 15</a:t>
                      </a:r>
                      <a:r>
                        <a:rPr lang="en-US" sz="3200" baseline="30000">
                          <a:effectLst/>
                        </a:rPr>
                        <a:t>th </a:t>
                      </a:r>
                      <a:r>
                        <a:rPr lang="en-US" sz="3200">
                          <a:effectLst/>
                        </a:rPr>
                        <a:t>weeks of age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0121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effectLst/>
                        </a:rPr>
                        <a:t>52.2 </a:t>
                      </a:r>
                      <a:r>
                        <a:rPr lang="fr-FR" sz="3200" kern="1200" baseline="30000" dirty="0">
                          <a:effectLst/>
                        </a:rPr>
                        <a:t>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effectLst/>
                        </a:rPr>
                        <a:t>942.1</a:t>
                      </a:r>
                      <a:r>
                        <a:rPr lang="fr-FR" sz="3200" kern="1200" baseline="30000" dirty="0">
                          <a:effectLst/>
                        </a:rPr>
                        <a:t>a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0913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effectLst/>
                        </a:rPr>
                        <a:t>30.1 </a:t>
                      </a:r>
                      <a:r>
                        <a:rPr lang="fr-FR" sz="3200" kern="1200" baseline="30000" dirty="0">
                          <a:effectLst/>
                        </a:rPr>
                        <a:t>ab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effectLst/>
                        </a:rPr>
                        <a:t>1082.5</a:t>
                      </a:r>
                      <a:r>
                        <a:rPr lang="fr-FR" sz="3200" kern="1200" baseline="30000" dirty="0">
                          <a:effectLst/>
                        </a:rPr>
                        <a:t>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99534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10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effectLst/>
                        </a:rPr>
                        <a:t>15.8 </a:t>
                      </a:r>
                      <a:r>
                        <a:rPr lang="fr-FR" sz="3200" kern="1200" baseline="30000" dirty="0">
                          <a:effectLst/>
                        </a:rPr>
                        <a:t>b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solidFill>
                            <a:srgbClr val="FF0000"/>
                          </a:solidFill>
                          <a:effectLst/>
                        </a:rPr>
                        <a:t>1370.6</a:t>
                      </a:r>
                      <a:r>
                        <a:rPr lang="fr-FR" sz="3200" kern="1200" baseline="30000" dirty="0">
                          <a:solidFill>
                            <a:srgbClr val="FF0000"/>
                          </a:solidFill>
                          <a:effectLst/>
                        </a:rPr>
                        <a:t>c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8896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15</a:t>
                      </a:r>
                      <a:endParaRPr lang="en-US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solidFill>
                            <a:srgbClr val="FF0000"/>
                          </a:solidFill>
                          <a:effectLst/>
                        </a:rPr>
                        <a:t>28.6</a:t>
                      </a:r>
                      <a:r>
                        <a:rPr lang="fr-FR" sz="3200" kern="1200" baseline="30000" dirty="0">
                          <a:solidFill>
                            <a:srgbClr val="FF0000"/>
                          </a:solidFill>
                          <a:effectLst/>
                        </a:rPr>
                        <a:t>ab</a:t>
                      </a:r>
                      <a:endParaRPr lang="en-US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3200" kern="1200" dirty="0">
                          <a:effectLst/>
                        </a:rPr>
                        <a:t>1274.6</a:t>
                      </a:r>
                      <a:r>
                        <a:rPr lang="fr-FR" sz="3200" kern="1200" baseline="30000" dirty="0">
                          <a:effectLst/>
                        </a:rPr>
                        <a:t>c</a:t>
                      </a:r>
                      <a:endParaRPr lang="en-US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7186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190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43DFFE-0885-4819-80F0-809AD7542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295400"/>
            <a:ext cx="11719560" cy="1143000"/>
          </a:xfrm>
        </p:spPr>
        <p:txBody>
          <a:bodyPr/>
          <a:lstStyle/>
          <a:p>
            <a:r>
              <a:rPr lang="en-US" dirty="0"/>
              <a:t>Take away message 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3EDA2D-445E-4191-946D-6CE8466EC80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2514600"/>
            <a:ext cx="6248400" cy="40386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A 10% inclusion rate of </a:t>
            </a:r>
            <a:r>
              <a:rPr lang="en-US" dirty="0" err="1"/>
              <a:t>Gliricidia</a:t>
            </a:r>
            <a:r>
              <a:rPr lang="en-US" dirty="0"/>
              <a:t> leaf meal in poultry diets significantly increases growth rates and reduces mortality rates of improved local chickens. 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4D15B2-8035-4BA2-887D-BD2F2FBB1DF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0" y="2133600"/>
            <a:ext cx="5394960" cy="40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83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193355-3A78-45F8-980A-8B9B2A3E02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2800" y="2286000"/>
            <a:ext cx="10363200" cy="2514600"/>
          </a:xfrm>
        </p:spPr>
        <p:txBody>
          <a:bodyPr/>
          <a:lstStyle/>
          <a:p>
            <a:r>
              <a:rPr lang="en-US" sz="4800" dirty="0"/>
              <a:t>Overall, aim is to introduce selected feed technologies to alleviate feed shortages in </a:t>
            </a:r>
            <a:r>
              <a:rPr lang="en-US" sz="4800" dirty="0" err="1"/>
              <a:t>Babati</a:t>
            </a:r>
            <a:r>
              <a:rPr lang="en-US" sz="4800" dirty="0"/>
              <a:t> district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A9D078-1BE9-46DC-9B8E-41EC4129A4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84951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DC1B6-AF7B-4857-A2A8-F116D5E6A5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The effect of brooding systems on mortality, growth and cost of rearing chicks</a:t>
            </a:r>
          </a:p>
        </p:txBody>
      </p:sp>
      <p:pic>
        <p:nvPicPr>
          <p:cNvPr id="4" name="Picture 9">
            <a:extLst>
              <a:ext uri="{FF2B5EF4-FFF2-40B4-BE49-F238E27FC236}">
                <a16:creationId xmlns:a16="http://schemas.microsoft.com/office/drawing/2014/main" id="{0FB3BFF3-998C-430E-99AE-D7CE7E8FC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636521"/>
            <a:ext cx="4023360" cy="402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44FEC9-6C9E-40BD-8385-7E50B9B0B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2636521"/>
            <a:ext cx="4023360" cy="402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674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659D37-9292-4FF3-AB35-2ECEAE7AF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Key findings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684C468-6976-484F-B462-F89F4C897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169243"/>
              </p:ext>
            </p:extLst>
          </p:nvPr>
        </p:nvGraphicFramePr>
        <p:xfrm>
          <a:off x="914400" y="2362200"/>
          <a:ext cx="9296400" cy="1931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6065">
                  <a:extLst>
                    <a:ext uri="{9D8B030D-6E8A-4147-A177-3AD203B41FA5}">
                      <a16:colId xmlns:a16="http://schemas.microsoft.com/office/drawing/2014/main" val="3561888703"/>
                    </a:ext>
                  </a:extLst>
                </a:gridCol>
                <a:gridCol w="2520894">
                  <a:extLst>
                    <a:ext uri="{9D8B030D-6E8A-4147-A177-3AD203B41FA5}">
                      <a16:colId xmlns:a16="http://schemas.microsoft.com/office/drawing/2014/main" val="1921484529"/>
                    </a:ext>
                  </a:extLst>
                </a:gridCol>
                <a:gridCol w="1651620">
                  <a:extLst>
                    <a:ext uri="{9D8B030D-6E8A-4147-A177-3AD203B41FA5}">
                      <a16:colId xmlns:a16="http://schemas.microsoft.com/office/drawing/2014/main" val="3341153178"/>
                    </a:ext>
                  </a:extLst>
                </a:gridCol>
                <a:gridCol w="2607821">
                  <a:extLst>
                    <a:ext uri="{9D8B030D-6E8A-4147-A177-3AD203B41FA5}">
                      <a16:colId xmlns:a16="http://schemas.microsoft.com/office/drawing/2014/main" val="2556596721"/>
                    </a:ext>
                  </a:extLst>
                </a:gridCol>
              </a:tblGrid>
              <a:tr h="3365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Brooding type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Mortality at 6 week of age (%)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Body weight at 6 week of age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Cost of rearing at 6 week (Tsh)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61124475"/>
                  </a:ext>
                </a:extLst>
              </a:tr>
              <a:tr h="48387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Box brooder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21.57</a:t>
                      </a:r>
                      <a:r>
                        <a:rPr lang="fr-FR" sz="2000" baseline="30000">
                          <a:effectLst/>
                        </a:rPr>
                        <a:t>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353.46</a:t>
                      </a:r>
                      <a:r>
                        <a:rPr lang="fr-FR" sz="2000" baseline="30000">
                          <a:effectLst/>
                        </a:rPr>
                        <a:t>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1507.66</a:t>
                      </a:r>
                      <a:r>
                        <a:rPr lang="fr-FR" sz="2000" baseline="30000">
                          <a:effectLst/>
                        </a:rPr>
                        <a:t>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0732042"/>
                  </a:ext>
                </a:extLst>
              </a:tr>
              <a:tr h="48387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Charcoal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25.49</a:t>
                      </a:r>
                      <a:r>
                        <a:rPr lang="fr-FR" sz="2000" baseline="30000">
                          <a:effectLst/>
                        </a:rPr>
                        <a:t>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527.15 </a:t>
                      </a:r>
                      <a:r>
                        <a:rPr lang="fr-FR" sz="2000" baseline="30000">
                          <a:effectLst/>
                        </a:rPr>
                        <a:t>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2378.35</a:t>
                      </a:r>
                      <a:r>
                        <a:rPr lang="fr-FR" sz="2000" baseline="30000" dirty="0">
                          <a:effectLst/>
                        </a:rPr>
                        <a:t>b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634316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44D52A1-FEC5-4455-81FF-9C561F9FF7CD}"/>
              </a:ext>
            </a:extLst>
          </p:cNvPr>
          <p:cNvSpPr txBox="1"/>
          <p:nvPr/>
        </p:nvSpPr>
        <p:spPr>
          <a:xfrm>
            <a:off x="1143000" y="4876800"/>
            <a:ext cx="962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Chicks reared using improved brooder system grow slowly, recorded a lower mortality rate and cost significantly less compared to those reared by charcoal brooding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Need to evaluate the impact of slowed growth on the productivity of mature birds </a:t>
            </a:r>
          </a:p>
        </p:txBody>
      </p:sp>
    </p:spTree>
    <p:extLst>
      <p:ext uri="{BB962C8B-B14F-4D97-AF65-F5344CB8AC3E}">
        <p14:creationId xmlns:p14="http://schemas.microsoft.com/office/powerpoint/2010/main" val="3095626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3F81C7-F601-4388-8DC3-2446F5F0E05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Objective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Evaluate how short messaging services (SMS) technologies can reduce key knowledge gaps amongst smallholder farmers and enhance uptake of new technologies via the Mwanga platform 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97A4B-08E1-4EA5-9DF9-C96B90FA43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Sub-activity 1.3.1.1: Farmer/extension messaging using MWANGA platform. Impact on Knowledge, Attitudes and Practices of farmers.</a:t>
            </a:r>
          </a:p>
        </p:txBody>
      </p:sp>
    </p:spTree>
    <p:extLst>
      <p:ext uri="{BB962C8B-B14F-4D97-AF65-F5344CB8AC3E}">
        <p14:creationId xmlns:p14="http://schemas.microsoft.com/office/powerpoint/2010/main" val="1656954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AB739-2D88-4FC9-85CF-FA731F833E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2392906"/>
            <a:ext cx="10363200" cy="4312693"/>
          </a:xfrm>
        </p:spPr>
        <p:txBody>
          <a:bodyPr/>
          <a:lstStyle/>
          <a:p>
            <a:r>
              <a:rPr lang="en-US" dirty="0"/>
              <a:t>Study sites : Africa-RISING project sites in </a:t>
            </a:r>
            <a:r>
              <a:rPr lang="en-US" dirty="0" err="1"/>
              <a:t>Babati</a:t>
            </a:r>
            <a:r>
              <a:rPr lang="en-US" dirty="0"/>
              <a:t>, Tanzania</a:t>
            </a:r>
          </a:p>
          <a:p>
            <a:r>
              <a:rPr lang="en-US" dirty="0"/>
              <a:t>Used of mixed qualitative vs quantitative approaches methods to assess KAPs</a:t>
            </a:r>
          </a:p>
          <a:p>
            <a:r>
              <a:rPr lang="en-US" dirty="0"/>
              <a:t>Conducted baseline and </a:t>
            </a:r>
            <a:r>
              <a:rPr lang="en-US" dirty="0" err="1"/>
              <a:t>endline</a:t>
            </a:r>
            <a:r>
              <a:rPr lang="en-US" dirty="0"/>
              <a:t> sample size of 100 farmers from 13 villages-: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dirty="0"/>
              <a:t>Study focused on current knowledge, practices and attitudes (KAPS)</a:t>
            </a:r>
          </a:p>
          <a:p>
            <a:r>
              <a:rPr lang="en-US" dirty="0" err="1"/>
              <a:t>Endline</a:t>
            </a:r>
            <a:r>
              <a:rPr lang="en-US" dirty="0"/>
              <a:t> assessment was carried out after 14 weeks of SMS dissemination (2 times a week)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3200F-F7C6-4C05-A0FA-D939D5E848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Methodology and study sites</a:t>
            </a:r>
          </a:p>
        </p:txBody>
      </p:sp>
    </p:spTree>
    <p:extLst>
      <p:ext uri="{BB962C8B-B14F-4D97-AF65-F5344CB8AC3E}">
        <p14:creationId xmlns:p14="http://schemas.microsoft.com/office/powerpoint/2010/main" val="7258259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AB739-2D88-4FC9-85CF-FA731F833E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2240507"/>
            <a:ext cx="5181600" cy="4312693"/>
          </a:xfrm>
        </p:spPr>
        <p:txBody>
          <a:bodyPr/>
          <a:lstStyle/>
          <a:p>
            <a:r>
              <a:rPr lang="en-US" dirty="0"/>
              <a:t>Focus group discussions conducted in 5 sites</a:t>
            </a:r>
          </a:p>
          <a:p>
            <a:endParaRPr lang="en-US" dirty="0"/>
          </a:p>
          <a:p>
            <a:r>
              <a:rPr lang="en-US" dirty="0"/>
              <a:t>To get insights from farmers on their experiences with messages disseminated through the MWANGA platform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3200F-F7C6-4C05-A0FA-D939D5E848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10668000" cy="838200"/>
          </a:xfrm>
        </p:spPr>
        <p:txBody>
          <a:bodyPr>
            <a:normAutofit/>
          </a:bodyPr>
          <a:lstStyle/>
          <a:p>
            <a:r>
              <a:rPr lang="en-US" dirty="0"/>
              <a:t>Post FDGs with farmers 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2232660"/>
            <a:ext cx="5760720" cy="43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928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F8910-52E8-45E6-82B7-79800C427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10160000" cy="914400"/>
          </a:xfrm>
        </p:spPr>
        <p:txBody>
          <a:bodyPr/>
          <a:lstStyle/>
          <a:p>
            <a:r>
              <a:rPr lang="en-US" dirty="0"/>
              <a:t>Results:</a:t>
            </a:r>
            <a:r>
              <a:rPr lang="en-US" sz="3200" dirty="0"/>
              <a:t> </a:t>
            </a:r>
            <a:r>
              <a:rPr lang="en-US" dirty="0"/>
              <a:t>Taking up technologies 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2226860"/>
            <a:ext cx="5791200" cy="4173940"/>
          </a:xfrm>
          <a:prstGeom prst="rect">
            <a:avLst/>
          </a:prstGeom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59C69FA-BB5B-42A0-9D18-610450BC85DB}"/>
              </a:ext>
            </a:extLst>
          </p:cNvPr>
          <p:cNvGraphicFramePr/>
          <p:nvPr/>
        </p:nvGraphicFramePr>
        <p:xfrm>
          <a:off x="5943600" y="2226860"/>
          <a:ext cx="5943600" cy="4173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821822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E69A10-2ECC-4137-9D64-A5F09D739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" y="1311488"/>
            <a:ext cx="11887715" cy="1143000"/>
          </a:xfrm>
        </p:spPr>
        <p:txBody>
          <a:bodyPr/>
          <a:lstStyle/>
          <a:p>
            <a:r>
              <a:rPr lang="en-US" dirty="0"/>
              <a:t>Diffusion of livestock technologies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28085" y="2590800"/>
            <a:ext cx="5716030" cy="3581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 the FGDs, farmers noted that some farmers who were trained on different topics took initiative to teach other farmers on new knowledge received from Africa RISING project. </a:t>
            </a:r>
          </a:p>
          <a:p>
            <a:endParaRPr lang="en-US" dirty="0"/>
          </a:p>
          <a:p>
            <a:r>
              <a:rPr lang="en-US" dirty="0"/>
              <a:t>This included also sharing of planting materials and agronomic practices in forage production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6D5E47-2C26-4B63-837A-B21884C040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272" y="2560040"/>
            <a:ext cx="6126480" cy="344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532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85800" y="1295400"/>
            <a:ext cx="10160000" cy="609600"/>
          </a:xfrm>
        </p:spPr>
        <p:txBody>
          <a:bodyPr/>
          <a:lstStyle/>
          <a:p>
            <a:pPr algn="ctr"/>
            <a:r>
              <a:rPr lang="en-US" sz="2800" dirty="0"/>
              <a:t>Change in Knowledge and practice among smallholder dairy farmers in </a:t>
            </a:r>
            <a:r>
              <a:rPr lang="en-US" sz="2800" dirty="0" err="1"/>
              <a:t>Babati</a:t>
            </a:r>
            <a:r>
              <a:rPr lang="en-US" sz="2800" dirty="0"/>
              <a:t>, Tanzania</a:t>
            </a:r>
          </a:p>
          <a:p>
            <a:pPr algn="ctr"/>
            <a:endParaRPr lang="en-US" sz="2800" i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14401" y="2286000"/>
          <a:ext cx="10058400" cy="4343398"/>
        </p:xfrm>
        <a:graphic>
          <a:graphicData uri="http://schemas.openxmlformats.org/drawingml/2006/table">
            <a:tbl>
              <a:tblPr firstRow="1" firstCol="1" bandRow="1"/>
              <a:tblGrid>
                <a:gridCol w="3858768">
                  <a:extLst>
                    <a:ext uri="{9D8B030D-6E8A-4147-A177-3AD203B41FA5}">
                      <a16:colId xmlns:a16="http://schemas.microsoft.com/office/drawing/2014/main" val="3261050332"/>
                    </a:ext>
                  </a:extLst>
                </a:gridCol>
                <a:gridCol w="1625480">
                  <a:extLst>
                    <a:ext uri="{9D8B030D-6E8A-4147-A177-3AD203B41FA5}">
                      <a16:colId xmlns:a16="http://schemas.microsoft.com/office/drawing/2014/main" val="3650430513"/>
                    </a:ext>
                  </a:extLst>
                </a:gridCol>
                <a:gridCol w="1525434">
                  <a:extLst>
                    <a:ext uri="{9D8B030D-6E8A-4147-A177-3AD203B41FA5}">
                      <a16:colId xmlns:a16="http://schemas.microsoft.com/office/drawing/2014/main" val="651339830"/>
                    </a:ext>
                  </a:extLst>
                </a:gridCol>
                <a:gridCol w="3048718">
                  <a:extLst>
                    <a:ext uri="{9D8B030D-6E8A-4147-A177-3AD203B41FA5}">
                      <a16:colId xmlns:a16="http://schemas.microsoft.com/office/drawing/2014/main" val="4201827060"/>
                    </a:ext>
                  </a:extLst>
                </a:gridCol>
              </a:tblGrid>
              <a:tr h="356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Proportion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</a:t>
                      </a:r>
                      <a:r>
                        <a:rPr lang="en-US" sz="1200" b="1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test (Baseline &amp; End line)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78343"/>
                  </a:ext>
                </a:extLst>
              </a:tr>
              <a:tr h="4437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Baseline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 = 101)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 line 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(n= 74)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χ2-value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846465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Knowledge area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854662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 Napier grass variety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53.4%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56.8%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991487"/>
                  </a:ext>
                </a:extLst>
              </a:tr>
              <a:tr h="3943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times increasing biomass of Napier grass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89.1%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93.2%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0.879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628377"/>
                  </a:ext>
                </a:extLst>
              </a:tr>
              <a:tr h="3943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Forage yield per acre per year for improved Napier grass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9.9%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20.27%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3.750**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843000"/>
                  </a:ext>
                </a:extLst>
              </a:tr>
              <a:tr h="3943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 what height should you harvest Napier grass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91.1%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90.5%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237711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Advantage of planting forages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481154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Advantage of chopping forages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163145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Advantage of animal housing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320546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Three essential nutrients for calf growth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33.7%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63.5%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15.306***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669638"/>
                  </a:ext>
                </a:extLst>
              </a:tr>
              <a:tr h="2456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First calving age of a heifer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72.2%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81.1%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1.815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213710"/>
                  </a:ext>
                </a:extLst>
              </a:tr>
              <a:tr h="3943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How much water does a high yielding cow require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21.8%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74.3%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47.851***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7098782"/>
                  </a:ext>
                </a:extLst>
              </a:tr>
              <a:tr h="245676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***, ** and * represent levels of significance at 1%, 5% and 10%, respectively.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037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46175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2514600"/>
            <a:ext cx="5181600" cy="4038600"/>
          </a:xfrm>
        </p:spPr>
        <p:txBody>
          <a:bodyPr/>
          <a:lstStyle/>
          <a:p>
            <a:r>
              <a:rPr lang="en-US" dirty="0"/>
              <a:t>Farmers noted the SMS from MWANGA were simple, timely and a language they all understood</a:t>
            </a:r>
          </a:p>
          <a:p>
            <a:endParaRPr lang="en-US" dirty="0"/>
          </a:p>
          <a:p>
            <a:r>
              <a:rPr lang="en-US" dirty="0"/>
              <a:t>Farmers who did not share SMS noted that they did not realize it was important to share the messages with peers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10160000" cy="762000"/>
          </a:xfrm>
        </p:spPr>
        <p:txBody>
          <a:bodyPr/>
          <a:lstStyle/>
          <a:p>
            <a:r>
              <a:rPr lang="en-US" dirty="0"/>
              <a:t>Sharing knowledge amongst farmers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AA3F1FB-01C8-45EF-B078-E6F816172BE2}"/>
              </a:ext>
            </a:extLst>
          </p:cNvPr>
          <p:cNvGraphicFramePr/>
          <p:nvPr/>
        </p:nvGraphicFramePr>
        <p:xfrm>
          <a:off x="5638800" y="2057400"/>
          <a:ext cx="64008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4669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10160000" cy="762000"/>
          </a:xfrm>
        </p:spPr>
        <p:txBody>
          <a:bodyPr/>
          <a:lstStyle/>
          <a:p>
            <a:pPr algn="ctr"/>
            <a:r>
              <a:rPr lang="en-US" sz="2400" dirty="0"/>
              <a:t>Change in attitude and behavior among smallholder dairy farmers in </a:t>
            </a:r>
            <a:r>
              <a:rPr lang="en-US" sz="2400" dirty="0" err="1"/>
              <a:t>Babati</a:t>
            </a:r>
            <a:r>
              <a:rPr lang="en-US" sz="2400" dirty="0"/>
              <a:t> district, Tanzania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09600" y="2209798"/>
          <a:ext cx="9753601" cy="4495802"/>
        </p:xfrm>
        <a:graphic>
          <a:graphicData uri="http://schemas.openxmlformats.org/drawingml/2006/table">
            <a:tbl>
              <a:tblPr firstRow="1" firstCol="1" bandRow="1"/>
              <a:tblGrid>
                <a:gridCol w="4237888">
                  <a:extLst>
                    <a:ext uri="{9D8B030D-6E8A-4147-A177-3AD203B41FA5}">
                      <a16:colId xmlns:a16="http://schemas.microsoft.com/office/drawing/2014/main" val="2861493089"/>
                    </a:ext>
                  </a:extLst>
                </a:gridCol>
                <a:gridCol w="1320552">
                  <a:extLst>
                    <a:ext uri="{9D8B030D-6E8A-4147-A177-3AD203B41FA5}">
                      <a16:colId xmlns:a16="http://schemas.microsoft.com/office/drawing/2014/main" val="3466694168"/>
                    </a:ext>
                  </a:extLst>
                </a:gridCol>
                <a:gridCol w="1156601">
                  <a:extLst>
                    <a:ext uri="{9D8B030D-6E8A-4147-A177-3AD203B41FA5}">
                      <a16:colId xmlns:a16="http://schemas.microsoft.com/office/drawing/2014/main" val="2566050070"/>
                    </a:ext>
                  </a:extLst>
                </a:gridCol>
                <a:gridCol w="2078701">
                  <a:extLst>
                    <a:ext uri="{9D8B030D-6E8A-4147-A177-3AD203B41FA5}">
                      <a16:colId xmlns:a16="http://schemas.microsoft.com/office/drawing/2014/main" val="3568206747"/>
                    </a:ext>
                  </a:extLst>
                </a:gridCol>
                <a:gridCol w="959859">
                  <a:extLst>
                    <a:ext uri="{9D8B030D-6E8A-4147-A177-3AD203B41FA5}">
                      <a16:colId xmlns:a16="http://schemas.microsoft.com/office/drawing/2014/main" val="2999808493"/>
                    </a:ext>
                  </a:extLst>
                </a:gridCol>
              </a:tblGrid>
              <a:tr h="2221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 (Baseline &amp; End line)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148380"/>
                  </a:ext>
                </a:extLst>
              </a:tr>
              <a:tr h="342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Baseline (n = 101)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End line (n= 74)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Mean difference (Baseline &amp; End line)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t-value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34763"/>
                  </a:ext>
                </a:extLst>
              </a:tr>
              <a:tr h="2221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Attitude and Behavior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970017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Farmer primary objective is production &amp; marketing of milk &amp; meat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5.70 (1.27)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5.65 (1.04)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-0.054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822737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Keeping exotic breeds is advisable for smallholder farmers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6.55 (0.73)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6.95 (0.28)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4.927***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388850"/>
                  </a:ext>
                </a:extLst>
              </a:tr>
              <a:tr h="2221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Farmers choose forages based on their yield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6.05 (1.43)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6.39 (1.28)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1.662*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188442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Farmers do not adopt improved forages due to lack of awareness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5.62 (1.70)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5.64 (1.41)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23821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Farmers don't take advice on feeding practices from researchers/extension workers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4.72 (1.8)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4.74 (1.74)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909752"/>
                  </a:ext>
                </a:extLst>
              </a:tr>
              <a:tr h="2221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Better formulated feeds yields better benefits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6.36 (0.855)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6.72 (0.90)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2.669***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283089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Farmers understand well on-farm own feeds formulation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4.11 (1.88)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4.46 (1.75)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1.27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698442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Feed chopping interventions is beneficial to smallholder farmers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6.56 (0.61)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6.74 (0.89)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1.49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971166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Feed chopping interventions works well through farmer groups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5.07 (1.86)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5.09 (1.96)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873898"/>
                  </a:ext>
                </a:extLst>
              </a:tr>
              <a:tr h="3803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Farmers understand cost &amp; benefits and is a key factor in adoption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4.96 (1.90)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5.66 (1.48)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200"/>
                        </a:spcBef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2.741***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4469802"/>
                  </a:ext>
                </a:extLst>
              </a:tr>
              <a:tr h="222161"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***, ** and * represent levels of significance at 1%, 5% and 10%, respectively. (standard deviation) in parentheses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9462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535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8CCB88-9F46-444B-B4CB-46C4053208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2057400"/>
            <a:ext cx="10363200" cy="4495800"/>
          </a:xfrm>
        </p:spPr>
        <p:txBody>
          <a:bodyPr/>
          <a:lstStyle/>
          <a:p>
            <a:r>
              <a:rPr lang="en-GB" b="1" dirty="0"/>
              <a:t>Sub-activity 5.1.4.1: </a:t>
            </a:r>
            <a:r>
              <a:rPr lang="en-GB" dirty="0"/>
              <a:t>Test the effect of feeding Napier grass and Maize </a:t>
            </a:r>
            <a:r>
              <a:rPr lang="en-GB" dirty="0" err="1"/>
              <a:t>stover</a:t>
            </a:r>
            <a:r>
              <a:rPr lang="en-GB" dirty="0"/>
              <a:t> supplemented with bean haulms at different levels on milk yield under smallholder farmer conditions.</a:t>
            </a:r>
          </a:p>
          <a:p>
            <a:r>
              <a:rPr lang="en-US" b="1" dirty="0"/>
              <a:t>Sub-Activity 5.1.4.2: </a:t>
            </a:r>
            <a:r>
              <a:rPr lang="en-US" dirty="0"/>
              <a:t>Demonstrate the effect of home-made feed rations based on </a:t>
            </a:r>
            <a:r>
              <a:rPr lang="en-US" i="1" dirty="0" err="1"/>
              <a:t>Gliricidia</a:t>
            </a:r>
            <a:r>
              <a:rPr lang="en-US" i="1" dirty="0"/>
              <a:t> </a:t>
            </a:r>
            <a:r>
              <a:rPr lang="en-US" i="1" dirty="0" err="1"/>
              <a:t>sepium</a:t>
            </a:r>
            <a:r>
              <a:rPr lang="en-US" i="1" dirty="0"/>
              <a:t> </a:t>
            </a:r>
            <a:r>
              <a:rPr lang="en-US" dirty="0"/>
              <a:t>and vegetable waste on productivity of selected strains of chickens.</a:t>
            </a:r>
          </a:p>
          <a:p>
            <a:r>
              <a:rPr lang="en-US" b="1" dirty="0"/>
              <a:t>Sub-activity 1.3.1.1: </a:t>
            </a:r>
            <a:r>
              <a:rPr lang="en-US" dirty="0"/>
              <a:t>Farmer/extension messaging using MWANGA platform. Impact on Knowledge, Attitudes and Practices of farmers.</a:t>
            </a:r>
          </a:p>
          <a:p>
            <a:r>
              <a:rPr lang="en-US" b="1" dirty="0"/>
              <a:t>Cross cutting</a:t>
            </a:r>
            <a:r>
              <a:rPr lang="en-US" dirty="0"/>
              <a:t>: Capacity development activities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ACBD15-C656-4351-8046-0B84C21066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2019-2020 research study activities </a:t>
            </a:r>
          </a:p>
        </p:txBody>
      </p:sp>
    </p:spTree>
    <p:extLst>
      <p:ext uri="{BB962C8B-B14F-4D97-AF65-F5344CB8AC3E}">
        <p14:creationId xmlns:p14="http://schemas.microsoft.com/office/powerpoint/2010/main" val="5651514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2351964"/>
            <a:ext cx="10363200" cy="4038600"/>
          </a:xfrm>
        </p:spPr>
        <p:txBody>
          <a:bodyPr/>
          <a:lstStyle/>
          <a:p>
            <a:r>
              <a:rPr lang="en-US" dirty="0"/>
              <a:t>The MWANGA platform has potential to increase dissemination and adoption of improved forages and feed technologies</a:t>
            </a:r>
          </a:p>
          <a:p>
            <a:endParaRPr lang="en-US" dirty="0"/>
          </a:p>
          <a:p>
            <a:r>
              <a:rPr lang="en-US" dirty="0"/>
              <a:t>The platform can contribute to a change in attitudes, knowledge and behavior towards livestock and feed interventions</a:t>
            </a:r>
          </a:p>
          <a:p>
            <a:endParaRPr lang="en-US" dirty="0"/>
          </a:p>
          <a:p>
            <a:r>
              <a:rPr lang="en-US" dirty="0"/>
              <a:t>Peer learning among farmers is critical in the uptake of new interventions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31539444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2351964"/>
            <a:ext cx="10363200" cy="4038600"/>
          </a:xfrm>
        </p:spPr>
        <p:txBody>
          <a:bodyPr/>
          <a:lstStyle/>
          <a:p>
            <a:r>
              <a:rPr lang="en-US" dirty="0"/>
              <a:t>Farmers recommended that a platforms such as MWANGA needs to be interactive:</a:t>
            </a:r>
          </a:p>
          <a:p>
            <a:pPr marL="1290638" lvl="2" indent="-514350">
              <a:buFont typeface="+mj-lt"/>
              <a:buAutoNum type="arabicPeriod"/>
            </a:pPr>
            <a:r>
              <a:rPr lang="en-US" dirty="0"/>
              <a:t>To allow farmers ask questions</a:t>
            </a:r>
          </a:p>
          <a:p>
            <a:pPr marL="1290638" lvl="2" indent="-514350">
              <a:buFont typeface="+mj-lt"/>
              <a:buAutoNum type="arabicPeriod"/>
            </a:pPr>
            <a:r>
              <a:rPr lang="en-US" dirty="0"/>
              <a:t>To allow farmers share their experiences on various interventions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Conclusions (2)</a:t>
            </a:r>
          </a:p>
        </p:txBody>
      </p:sp>
    </p:spTree>
    <p:extLst>
      <p:ext uri="{BB962C8B-B14F-4D97-AF65-F5344CB8AC3E}">
        <p14:creationId xmlns:p14="http://schemas.microsoft.com/office/powerpoint/2010/main" val="42886309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E5A496-CB33-406E-86D8-73070F4A27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Training activities 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B1B4E23-CDBB-4914-AE44-0B0E4107C450}"/>
              </a:ext>
            </a:extLst>
          </p:cNvPr>
          <p:cNvSpPr txBox="1">
            <a:spLocks/>
          </p:cNvSpPr>
          <p:nvPr/>
        </p:nvSpPr>
        <p:spPr>
          <a:xfrm>
            <a:off x="1219200" y="6019800"/>
            <a:ext cx="10439400" cy="63976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48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56734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US" dirty="0"/>
              <a:t>Farmers training in poultry feed formulation at </a:t>
            </a:r>
            <a:r>
              <a:rPr lang="en-US" dirty="0" err="1"/>
              <a:t>Mlali</a:t>
            </a:r>
            <a:r>
              <a:rPr lang="en-US" dirty="0"/>
              <a:t> village in </a:t>
            </a:r>
            <a:r>
              <a:rPr lang="en-US" dirty="0" err="1"/>
              <a:t>Kongwa</a:t>
            </a:r>
            <a:r>
              <a:rPr lang="en-US" dirty="0"/>
              <a:t> district</a:t>
            </a:r>
          </a:p>
          <a:p>
            <a:pPr marL="114300" indent="0">
              <a:buNone/>
            </a:pPr>
            <a:r>
              <a:rPr lang="en-US" sz="1600" i="1" dirty="0"/>
              <a:t>Photo credit:  Leonard Marwa</a:t>
            </a: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F9C36436-866B-457D-B442-EB2EC40C37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773" y="2373987"/>
            <a:ext cx="5481268" cy="3383280"/>
          </a:xfrm>
          <a:prstGeom prst="rect">
            <a:avLst/>
          </a:prstGeom>
        </p:spPr>
      </p:pic>
      <p:pic>
        <p:nvPicPr>
          <p:cNvPr id="6" name="Content Placeholder 8">
            <a:extLst>
              <a:ext uri="{FF2B5EF4-FFF2-40B4-BE49-F238E27FC236}">
                <a16:creationId xmlns:a16="http://schemas.microsoft.com/office/drawing/2014/main" id="{682B5262-473C-414F-98B9-965FCEC216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373987"/>
            <a:ext cx="4968240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557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6799E5-7D1F-47CD-8E01-0EF9EEC666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Feed analysis underway now. </a:t>
            </a:r>
          </a:p>
          <a:p>
            <a:r>
              <a:rPr lang="en-US" dirty="0"/>
              <a:t>Feedback to farmers delayed</a:t>
            </a:r>
          </a:p>
          <a:p>
            <a:r>
              <a:rPr lang="en-US" dirty="0"/>
              <a:t>Scaling with partners  could not happen 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46C250-578D-45EF-829F-CD2DA040FC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Effects of COVID-19</a:t>
            </a:r>
          </a:p>
        </p:txBody>
      </p:sp>
    </p:spTree>
    <p:extLst>
      <p:ext uri="{BB962C8B-B14F-4D97-AF65-F5344CB8AC3E}">
        <p14:creationId xmlns:p14="http://schemas.microsoft.com/office/powerpoint/2010/main" val="25632030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42B0F74-CC92-49CF-9D39-79DACCEF1C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Farmer uptake of improved forages in </a:t>
            </a:r>
            <a:r>
              <a:rPr lang="en-US" dirty="0" err="1"/>
              <a:t>Babati</a:t>
            </a:r>
            <a:r>
              <a:rPr lang="en-US" dirty="0"/>
              <a:t> district (could include others)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Evaluate different distribution pathways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Drivers of adoption to inform scaling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Implications of gender in forage production </a:t>
            </a:r>
          </a:p>
          <a:p>
            <a:r>
              <a:rPr lang="en-US" dirty="0"/>
              <a:t>Capacity development to support feed formulation on farms – village-based assistant using simple mobile application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2B0F92-BA95-41E3-B81A-85D9B32C24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Going forward </a:t>
            </a:r>
            <a:endParaRPr lang="en-UG" dirty="0"/>
          </a:p>
        </p:txBody>
      </p:sp>
    </p:spTree>
    <p:extLst>
      <p:ext uri="{BB962C8B-B14F-4D97-AF65-F5344CB8AC3E}">
        <p14:creationId xmlns:p14="http://schemas.microsoft.com/office/powerpoint/2010/main" val="361498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Placeholder 1"/>
          <p:cNvSpPr>
            <a:spLocks noGrp="1"/>
          </p:cNvSpPr>
          <p:nvPr>
            <p:ph type="body" sz="quarter" idx="12"/>
          </p:nvPr>
        </p:nvSpPr>
        <p:spPr bwMode="auto">
          <a:xfrm>
            <a:off x="1679575" y="2198142"/>
            <a:ext cx="8497888" cy="4183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GB" altLang="en-US" sz="2200" i="1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en-GB" altLang="en-US" sz="4400">
                <a:solidFill>
                  <a:srgbClr val="156734"/>
                </a:solidFill>
              </a:rPr>
              <a:t>africa-rising.net</a:t>
            </a:r>
          </a:p>
          <a:p>
            <a:pPr algn="ctr" eaLnBrk="1" hangingPunct="1">
              <a:buFont typeface="Wingdings" pitchFamily="2" charset="2"/>
              <a:buNone/>
            </a:pPr>
            <a:endParaRPr lang="en-US" altLang="en-US" sz="4400">
              <a:solidFill>
                <a:srgbClr val="156734"/>
              </a:solidFill>
            </a:endParaRPr>
          </a:p>
        </p:txBody>
      </p:sp>
      <p:sp>
        <p:nvSpPr>
          <p:cNvPr id="20483" name="Text Placeholder 2"/>
          <p:cNvSpPr>
            <a:spLocks noGrp="1"/>
          </p:cNvSpPr>
          <p:nvPr>
            <p:ph type="body" sz="quarter" idx="11"/>
          </p:nvPr>
        </p:nvSpPr>
        <p:spPr bwMode="auto">
          <a:xfrm>
            <a:off x="2279651" y="836613"/>
            <a:ext cx="7681913" cy="14398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altLang="en-US" sz="9600">
                <a:latin typeface="Brush Script MT" pitchFamily="66" charset="0"/>
              </a:rPr>
              <a:t>Thank you</a:t>
            </a:r>
          </a:p>
        </p:txBody>
      </p:sp>
      <p:sp>
        <p:nvSpPr>
          <p:cNvPr id="20484" name="AutoShape 6" descr="data:image/jpeg;base64,/9j/4AAQSkZJRgABAQAAAQABAAD/2wCEAAkGBhMSEA8QDxIWFRQTFRQWERQWFhURFhoZFRIWFx8QGRYaGygeFyUkGRQSIDsgJCcqMCwwFR4xNjAqNSYrLCkBCQoKDgwNGg8PGSokHiUrLzU1LS8pLCwpNi8pKSksLCosLiksKSksLCw1LC0vKTUpLiwpLCwpLCksKSwsNiwsKf/AABEIAHgAtAMBIgACEQEDEQH/xAAbAAEAAgMBAQAAAAAAAAAAAAAABQYDBAcBAv/EADgQAAICAQIDBQUFCAMBAAAAAAECAAMRBBIFITEGEyJBURRhcZGhMkKBwdIVFiNSVJKTsSRyggf/xAAZAQEAAwEBAAAAAAAAAAAAAAAAAQIEAwX/xAAiEQEAAgEDBAMBAAAAAAAAAAAAAQIRAxIhBBMxUSJxwRT/2gAMAwEAAhEDEQA/AO4xEQEREBERAREQEREBERAREQEREBERAREQEREBERAREQEREBERAREQEREBERAREQEREBERAREQEREBERARmfO6R+u4ttbu6132EZCjkAOm5j5DOPnImcCRzGZW9FxprbrKPaK1tT7VYryRyz1LeLr1nlPG7GsdKba72r+2gXYRny3Z93pKdyqMxKzZiaHD+KraDjIZeTowwyn3g/7m2bMDJ6S8TnlM8MkSMXtDQUssFqlayQ5zyBHr85lu4vUio7OAHICHPUkdBI3Qrur7buZ7IN+2OkDFGvQMG2kE4OfSZNb2n09RUWXKpZdy5PVfWRvr7R3K+0xmMzRr4tW1RuWxTXgnf5YHnNfhvaXT3sUptVmHUDPzlswndGcJaJ8ifUlYiIgIiICIiAiIgIiIGnxHVd3U9n8o+vQD5kSnavtS2hfu7KC72AWM+cZLdQPgeUs/aTlp2PkCu74bhIP/AOjcH73Ti5Blqjn18JzkfXP4TLrzeKzNPLj1G+NKZ0/Kt28Rp114Iqaq3B8atn5485k4X2uq0YaqrTt18TFjlj6nl75r6fWDTqKU07ODWrF0BPNhnqPLymrxc+0KXFJrdXRQGBDMHyOY8/sn5zzt94rExPy+mK/droxNZjf9LZoeNnUA6yuruzUVB553q3Iqfh4ZL9rOLbNGzV82tASrHUm0YGP7sz3RcNXTaI1nyQ7j6sfP54mDiN9Vem0nfXpTha9rWCsjITy3g4+Inp0icczzhviLW043TyqvCtGarhp7aHqr1dRRt+DmzBJIwT15fKZ+zhe+/TaewH/g7zZ6bjjZ9A8sOmrOoINesWwqAy4SmwgEkbx4eXMHmJtV8DtUsw1GC32iKqgWx5khMmR2MT54ca9NtxzwoyrcNNqmXaaG1Fq2gLucDvDlx68pK0X01a3TEsBUNEgRm8xnlz8+Qksm3CoNbXi1mULt0+HZcllA2+Lo2fTEyUcAFyqyXVuoyFIpoYcuRA8GBzBiNDGMI/mxjEqpqKidNrHqUnTnVIwABG5MLuYeo5fSWyjiOks1NIqUWWBG2ugyEXl4Sfu5zMr6B1KUnVAbs7K+7qAYKOYC7enOYdPw3uzaK9TWjIAbdlVCEAjIL4UYztPMy9dLavTR2+FnE+pXa3djWF14JtG6sBaiWX+YDHMe8cptfs7U/wBWf8df6Z2aExEhbNFqFBZtYQBzJKVgfPbynnsl+3f7Z4cZ3bK8Y9c7YE3ErxNmxbTrwEfbtfbVtO44GDtxzzNn9n6n+rb/AB1/p90CYiVhddm72ccSTvf5MU7s+mPX3Ym9+z9T/Vn+yv8ATAmYkJ7JfuCe2eIjIXZVnA88bc/jMi8P1GRnVEjPMd2n6YEtuieCeQMOt0wsrdD0YY/P/eJF8Mt3o+kvHjRSjZ+8mNu8fEY+cnMTT1/CUtxuHiX7Ljkw+BlLRPmExLluv4vdo3u0uFO0kK3nsJyB+GTJjslc+t1AstACU8+X3mIwCfXGPrLPdwGwkFjXb5AumGx6E5OfpMlHA7Mbe8WtSclal2k/+s/lMdOnvFszPHpmro6m/M3+PrH6a6zv3Gnr6Ag3H0A57PjnHymLtpwg36OyqtAz5TaCB5OM8z7syY0miWtQiABR5fnnzmxibYhplzzi/ZS83m6hSpSjSrVtYINyWMWBHToR1Ez9luD65Nda+pZivj3EtlWBC7cD3Yf+6XzEYlkOT8X7B6s262ykD+EzWcPGceK5s2Z9PtP19Zs09mNdVZp0QPlfZytiuFRAO7NqsmPEWbvvP706fiMQOZP2R1uymxC3tG3Wb3ZwdpsACBfTkB58pLdieA2I+va6pkS5aQqu4tYlBaGycdPEsu+IxA5R+5mvVNRtwO4xTpMHmaDYrtg58JwuPXmZo8f9p09dSX2OWal+4TvNjo7WPjOR4/DtXmc8p2QrPk055mBy392uIWnVi5nItpsAO7CtuqTauM8sMH6evPM8q4Fr++0+2p0rRdjg27sr3TqVI/7FTOrYjEDkug7Ja3uq6hWyKg0wZXsDg2V21E2rjoAqty+ssHYnhOtr1N76pm2nduywZWJsYhgB0wpUcuXL4y9YjEDnfB+C6qlhp/ZEZ1tez2ssPvc9/rnyxnykdwzs3xE1BLWsGbKhb4xk4Rw9gPlklemJ1XEYgcrv7K68MHQN3gq1VVbmzO1e+coD65r2DM2+Bdm9YW0fftYKltsd138x/CQKM9WBsDH8Z0nEYgfCrjliJ94iB7ERARiIgIiICIiAiIgIiICIiAiIgIiICIiAiIgIiICIiAiIgIiICIiAiIgIiICIiAiIgIiICIiAiIgIiICIiAiIgIiICIiAiIgIiICIiAiIgIiICIiAiIgIiIH/2Q=="/>
          <p:cNvSpPr>
            <a:spLocks noChangeAspect="1" noChangeArrowheads="1"/>
          </p:cNvSpPr>
          <p:nvPr/>
        </p:nvSpPr>
        <p:spPr bwMode="auto">
          <a:xfrm>
            <a:off x="1679576" y="-685800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5" name="AutoShape 8" descr="data:image/jpeg;base64,/9j/4AAQSkZJRgABAQAAAQABAAD/2wCEAAkGBhMSEA8QDxIWFRQTFRQWERQWFhURFhoZFRIWFx8QGRYaGygeFyUkGRQSIDsgJCcqMCwwFR4xNjAqNSYrLCkBCQoKDgwNGg8PGSokHiUrLzU1LS8pLCwpNi8pKSksLCosLiksKSksLCw1LC0vKTUpLiwpLCwpLCksKSwsNiwsKf/AABEIAHgAtAMBIgACEQEDEQH/xAAbAAEAAgMBAQAAAAAAAAAAAAAABQYDBAcBAv/EADgQAAICAQIDBQUFCAMBAAAAAAECAAMRBBIFITEGEyJBURRhcZGhMkKBwdIVFiNSVJKTsSRyggf/xAAZAQEAAwEBAAAAAAAAAAAAAAAAAQIEAwX/xAAiEQEAAgEDBAMBAAAAAAAAAAAAAQIRAxIhBBMxUSJxwRT/2gAMAwEAAhEDEQA/AO4xEQEREBERAREQEREBERAREQEREBERAREQEREBERAREQEREBERAREQEREBERAREQEREBERAREQEREBERARmfO6R+u4ttbu6132EZCjkAOm5j5DOPnImcCRzGZW9FxprbrKPaK1tT7VYryRyz1LeLr1nlPG7GsdKba72r+2gXYRny3Z93pKdyqMxKzZiaHD+KraDjIZeTowwyn3g/7m2bMDJ6S8TnlM8MkSMXtDQUssFqlayQ5zyBHr85lu4vUio7OAHICHPUkdBI3Qrur7buZ7IN+2OkDFGvQMG2kE4OfSZNb2n09RUWXKpZdy5PVfWRvr7R3K+0xmMzRr4tW1RuWxTXgnf5YHnNfhvaXT3sUptVmHUDPzlswndGcJaJ8ifUlYiIgIiICIiAiIgIiIGnxHVd3U9n8o+vQD5kSnavtS2hfu7KC72AWM+cZLdQPgeUs/aTlp2PkCu74bhIP/AOjcH73Ti5Blqjn18JzkfXP4TLrzeKzNPLj1G+NKZ0/Kt28Rp114Iqaq3B8atn5485k4X2uq0YaqrTt18TFjlj6nl75r6fWDTqKU07ODWrF0BPNhnqPLymrxc+0KXFJrdXRQGBDMHyOY8/sn5zzt94rExPy+mK/droxNZjf9LZoeNnUA6yuruzUVB553q3Iqfh4ZL9rOLbNGzV82tASrHUm0YGP7sz3RcNXTaI1nyQ7j6sfP54mDiN9Vem0nfXpTha9rWCsjITy3g4+Inp0icczzhviLW043TyqvCtGarhp7aHqr1dRRt+DmzBJIwT15fKZ+zhe+/TaewH/g7zZ6bjjZ9A8sOmrOoINesWwqAy4SmwgEkbx4eXMHmJtV8DtUsw1GC32iKqgWx5khMmR2MT54ca9NtxzwoyrcNNqmXaaG1Fq2gLucDvDlx68pK0X01a3TEsBUNEgRm8xnlz8+Qksm3CoNbXi1mULt0+HZcllA2+Lo2fTEyUcAFyqyXVuoyFIpoYcuRA8GBzBiNDGMI/mxjEqpqKidNrHqUnTnVIwABG5MLuYeo5fSWyjiOks1NIqUWWBG2ugyEXl4Sfu5zMr6B1KUnVAbs7K+7qAYKOYC7enOYdPw3uzaK9TWjIAbdlVCEAjIL4UYztPMy9dLavTR2+FnE+pXa3djWF14JtG6sBaiWX+YDHMe8cptfs7U/wBWf8df6Z2aExEhbNFqFBZtYQBzJKVgfPbynnsl+3f7Z4cZ3bK8Y9c7YE3ErxNmxbTrwEfbtfbVtO44GDtxzzNn9n6n+rb/AB1/p90CYiVhddm72ccSTvf5MU7s+mPX3Ym9+z9T/Vn+yv8ATAmYkJ7JfuCe2eIjIXZVnA88bc/jMi8P1GRnVEjPMd2n6YEtuieCeQMOt0wsrdD0YY/P/eJF8Mt3o+kvHjRSjZ+8mNu8fEY+cnMTT1/CUtxuHiX7Ljkw+BlLRPmExLluv4vdo3u0uFO0kK3nsJyB+GTJjslc+t1AstACU8+X3mIwCfXGPrLPdwGwkFjXb5AumGx6E5OfpMlHA7Mbe8WtSclal2k/+s/lMdOnvFszPHpmro6m/M3+PrH6a6zv3Gnr6Ag3H0A57PjnHymLtpwg36OyqtAz5TaCB5OM8z7syY0miWtQiABR5fnnzmxibYhplzzi/ZS83m6hSpSjSrVtYINyWMWBHToR1Ez9luD65Nda+pZivj3EtlWBC7cD3Yf+6XzEYlkOT8X7B6s262ykD+EzWcPGceK5s2Z9PtP19Zs09mNdVZp0QPlfZytiuFRAO7NqsmPEWbvvP706fiMQOZP2R1uymxC3tG3Wb3ZwdpsACBfTkB58pLdieA2I+va6pkS5aQqu4tYlBaGycdPEsu+IxA5R+5mvVNRtwO4xTpMHmaDYrtg58JwuPXmZo8f9p09dSX2OWal+4TvNjo7WPjOR4/DtXmc8p2QrPk055mBy392uIWnVi5nItpsAO7CtuqTauM8sMH6evPM8q4Fr++0+2p0rRdjg27sr3TqVI/7FTOrYjEDkug7Ja3uq6hWyKg0wZXsDg2V21E2rjoAqty+ssHYnhOtr1N76pm2nduywZWJsYhgB0wpUcuXL4y9YjEDnfB+C6qlhp/ZEZ1tez2ssPvc9/rnyxnykdwzs3xE1BLWsGbKhb4xk4Rw9gPlklemJ1XEYgcrv7K68MHQN3gq1VVbmzO1e+coD65r2DM2+Bdm9YW0fftYKltsd138x/CQKM9WBsDH8Z0nEYgfCrjliJ94iB7ERARiIgIiICIiAiIgIiICIiAiIgIiICIiAiIgIiICIiAiIgIiICIiAiIgIiICIiAiIgIiICIiAiIgIiICIiAiIgIiICIiAiIgIiICIiAiIgIiICIiAiIgIiIH/2Q=="/>
          <p:cNvSpPr>
            <a:spLocks noChangeAspect="1" noChangeArrowheads="1"/>
          </p:cNvSpPr>
          <p:nvPr/>
        </p:nvSpPr>
        <p:spPr bwMode="auto">
          <a:xfrm>
            <a:off x="1679576" y="-685800"/>
            <a:ext cx="2143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6" name="AutoShape 14" descr="data:image/jpeg;base64,/9j/4AAQSkZJRgABAQAAAQABAAD/2wCEAAkGBhQQEBUUEBQVFBQWGRwaGBgVFxcbHBkfFyEdGRkYHh0aHiYeHBkjGRkfHy8gJCcpLCwsGh4xNTMqNSgrLCkBCQoKDgwOGg8PGjQiHyQtKiw0LywwLS4sLC41LC8sNSwpLCwsLCwqKS0pNS4sLC4sKiwsLCwtLTQsLCwpKSksLP/AABEIAFkA8AMBIgACEQEDEQH/xAAcAAACAwEBAQEAAAAAAAAAAAAABgQFBwMCAQj/xABDEAACAQIDBAcEBQoFBQAAAAABAgMAEQQSIQUGMUEHExYiUWFxVIGUoTJyc5GxFCMzNDVCUpKywRVT0dLhYoKTovH/xAAaAQEAAwEBAQAAAAAAAAAAAAAAAQIDBAUG/8QAMxEAAQMCAwUGBQQDAAAAAAAAAQACAxEhBBIxExRBUfAFIoGRscEyYXGh4TNCktEkNIL/2gAMAwEAAhEDEQA/ANxooooiKKKKIiioeL2zBD+lljS38TqD9170v7W6RcOi2w56+U6KFBy3OguTyv4VBcAsXzxx/E5NMcoa9uRt91e6j7Pw5jiVWN2A7x8WOrH3m9SKlajS6KKKKKUUUUURFFFFERRRRREUUVRbz72x4BVzgu73yothoOJJPAVBNLlUe9sbczjQK9oqh3X3ujx4bKpR0tmRrHQ8CCOIq+oDXRGPbI3M01CKKKKlXRRRRREUUUURFFFFERRRRREUUUURFLe/+1Gw+CYxnKzsEBHEZuNvOwNMlJnSYqtDEJHyIHJJAzMSAQFVbi51JuSALVV/wlc2KcWwuI5LK6u9zcJnxaswusX5w+o0QepcgCoWfDLwWZ/rOiD7lVj86ZNxScRi1RUWOGL86yrc5mGiF2bViCbjkLaAVytF183h2AytFeK1OO9hmte2tvHnVPjd8sJDI0cswV10Iyubc+Qtwq6rE99v2hiPrD+la6Huyiy9/G4h0DA5vOl1r+ytsRYpC8D51Byk2I10NtQORFTaSuin9Uk+2P8ASlVfSJvc2c4WFiqr+lYcST+5fkAOPjw9WejalN7DYBK/imraO/OEgYq0oZhxEYLW9SNPnUfDdI2Dc2MjJ5ujAfeL2rI8LhHlYJEjO3JUBJ+4V1x2zZYCBNG8d+GdSL+h4Gs9q5eYe0pz3gBTx9VvcM6uoZCGU6gqQQfQioG1d4oMKVE8gQsCRoxvbjwB8aUOjXZWKjJdu5h2H0HvdjyZR+768/DnUXpZ/SwfUf8AFa0LzlqvRfinjD7XLQ/NNXb7A/54/lf/AG1M2fvThcQ2WKZGbkt7E+gaxPurFcDs6SdssKNIwF7LxsOfzqdsrdfEYiUxpGylD3y4KhPU+POw1rMSO5LiZ2jO4juV+lVuNJ+/e574zJJCRnQFSrGwIJvoeRB/GpuFbE9UIYZYXeMZXmkOZr8u4hOtubHXwpI32wGMgKnEYgyrJcDKSoBGtso04Vd5touzFygxHMwkenXkrHdeOPZbO2IkV53ARYYfzjcb2Nv3ibfdT1s1pn/OTDq7/RiBuVHi55v5DQefGs56K41OLkuBcR3Xy7wBt52rSdr4/wDJ4JJbXyIWt42Gg++kelVGBI2WbRorb3J4qNtnefD4S3XyAMdQouWPnYcvM1H2Jvnh8ZIY4S+axNmUjQcdeHOsaxeLeV2kkJZ2N2J5/wDHlTh0Z7OlGJ60xuIzGwDlTlJuvA+6qiQkrni7QklmDWi33WnyzKilnIVRqSSAAPEk0s4npIwaGwdn80QkfebXpd6UtssZUw6myBQ7j+In6IPkAL+p8qSsJgJJc3VIz5RdsoJsPE1LpCDQKcT2g9khjjGi2fY+9+GxbZYpO/8AwsCrH0vx91T9o7Sjw8ZkmbKgtc2J46DhrxrBIpSpDISGBBBHIjUGtW3nmbFbIDopZpFjbKoJN7gmwGvG9GyEgrTD450sb6jvAV+qndvsD/nj+V/9tfe32B/zx/K/+2sgxGzpYxeSORBe13RlHpcjjXGKIuQqgsx4BQST6Aamq7Vy4z2nMLZR9/7W3bO3swuIkEcModyCQMrDhx4i1W9ZR0fbMlTHozxSKuV9WRgOHiRatXrVjiRdethJnzMzPFDVFKm9e/iYMmOMCSbmL91L8MxHPyHyq923tH8nw0sv8Ckj15fO1YRLKXYsxJZiSSeZOpP31WR+WwXPj8W6EBrNSnHYO+eKxGOhWSTuM9iiqAvA6eJ95rt0sYm88KX0VC38xt+C0t7qNbHYf7RfnpV9v/tgLjWEaIXVVDO6q5Gl8qhgVA1uTa5J8qzrVpqvOEpdhnZ3fuH9pMRcxsoufAa/hWi9H+A6pjG36VrSSD/LVdI0bwdmYtl5Aa0jvtyci3WuB4Kco/8AW1aH0X4MRwFiO/MS3/ahyi/qxY+evhUR/Eq4BoMwonesT32/aGI+sP6VrbKxPfb9oYj6w/pWtJdF6Hav6Tfr7FO/RT+qSfbH+lKzTHzF5pGbizsT7ya0vop/VJPtj/SlIu92yThsZIhFlZi6HxVjf5G491Ud8IXFiWk4WM8FoXRrs9EwSyADPISWPPQkAegt8zTPiMIkgAkVXAIIDAGxHA686yjc/fk4JTHIpeIm4ykZlJ42voQeNqsd4ukwyxlMKrxk8ZGIDDyUC+vnV2vaGrthxkDIADwGi0ys06Wf0sH1H/FastzukAzssGJH5w6K6jRvrAfRPnw9Kreln9LB9R/xWpe4FlQpxczJsKXM+XqqPc3aJw7zzKAWjgYgG9j3kGtvWuW2d8cTirh3yIeKR3UH11ufea97o4Bp2xESfSfDuB6hlIHvtb31RAkHwI+RH+hrCpovHL3tiaAbGq1jo12M0GFLyDKZWzAHSygWW/mdT7xVX0tTaYdOd3b7gB/enDd3awxWGjl5sO95MNGH31nvSFnxO0BDCrOyIBlUX1PeJ8tCNa2dZlAvYxIazCBjL1pT1UPo3xGXaCj+NHX5Zv7VqW3MD1+GliHF0YD1I0+dZRsrZs2Bx2GbERtGDIBc2IObunUEi+vCtN3l3lTAojyIzKzZe7a40Jvr6Ujs01VMC4Ngc2S1DfxWIuhBIYWI0IPIjQj7617o92yJ8GqcHhsjDyH0W94+YNZdt3aIxGJklVcgdr5flc+Z4++m/omRusnP7uVAfW5I+V6zjNHLiwD8mIytuDUKp6SP2g/1E/CrDoz2vHE8kTk55mQJoTewa9zy41X9JH7Qf6ifhXPcTZMkuLjlRbpE4Lm4Frg20JufdT99kDnNxhLRfMevJLhrbdzP1DD/AGYrEjW27mfqGH+zFWi1WvZX6jvp7qm6VP1NPtV/BqRNzf2hh/r/ANjT30qfqafar+DUibm/tDD/AF/7Gj/jTGf7bf8AlbdRRRXQvoFR77Ql9n4gDjkv/KQx+QrFK/QskYZSrC4IsR4g6EViW8+7b4KYqQTGT+bfkR4fWHAj31hKOK8PtSI1Eg00UfdxrYzD/ap/UBVhvNgXkxc0jNHGrSNl6yRVJC90ELqxGnG1VWx5MuJhY8BKhPuYXrnjsW0sryMbs7Ek+p09wGlZVsvMDwIsp5+y7phIlN5Jgw5iFXJPkGcKo9dfQ1q+492wwlKhA+iIP3I07qC/M8WJ5ljWQYLBNPIscYuzmw9/P0A191b1gsKIo0jX6KKFHuFq0iF6r0uzG1cXUsPVd6zTeXcPFT4uWWMR5HYEXex4AcLeVaXVbtLeLD4Zgs0qox5G5NvE2Gg8zpWzgCLr1MTDHK2khoFWbibClweHdJgoZpCwym+hCjw8RU/eLduLGx5JNGGquOKn+48RVorAi4NweBFeDilziPMM5BYLfWwIBNvC5ApQUoriFjY9mdPmsm2h0bYuM/m1WZeRVgD7wxH4muGF6Psa5sYgg8XdQPkSflWy0VTZBcJ7LhrWp68Etbp7lJgbux6yYixa1go5hR+J4moG/u60+MeIwBSEVgczW4kEcvKnSir5RSi63YWMx7KlAkPcfc/EYTEmSYIFKFe61zckHw8qg7y9Hc8mKkfDBOrc5rFrWJ+kLW4X199aVXL8qXP1eYZ8ubLfWwNr28Lm1VyClFkcFFsxGdK1SvuHsPE4NZI5wuRiGXK17Hgw4cCLH3UwYDZSRNI4F3lYs7HifAfVA0ArrjcckMbSSNlRRcnU2+7Wu4NWAAsuiKJkYDBeii7U2YmIiaOQaHgeakahh4EHWqDf7YM2Lw8awgOyPmIuFv3SNL6cTwvTVUefHIjojGzSEhBY65Rc+mnjQgFJYmPaQ7jZZNgejrGSMAyCIc2dlNvcpJNadu/sFMFCIo9ebMeLE8Sf9OQqzoqGsDVjh8HHAat1+az3fHcrE4rFtLEEKFVHeex0GulqtNwt2psGswnCjOVtla/0Qb8vOm6igYAaqW4SNsu1Gt1kR6NMZ/DH/wCT/itL3cwLQYSGKS2ZEANjcXHnVlVftbbkWFCmdsoY2FgTw1JNhooHE8qBobdViwsWGJeD5qs362HLjMOscIUsJAxzG2gDD+9K27m4WKgxcMsgjyo1zZ7ngRwt51patfUV9oWAmqtJhI5JBIdbIoooq660VwxmCSZCkqK6niGFx/8Aa70UUEVsVl++W7uCwZWxmDvchEZSABzu+oF/M1K3W3OwOMi6xWmaxsysygg8bd0cLHjer7fHcv8ALijo+SRBl1FwQdbaagg8/Opu6m7QwMJTNnZjmZrWF7WAA8ABWOTvaWXlNwn+QasGRd9kbs4fCEmCMKx0LElm9LsSbelWlFFagUXqNa1oo0UCKS8OuIR8Sv5EZZJZHLSSMqxsh0Rbm5ICaZQPGnSlmWHaGaSJDHkZ2KzsxzIrG+UIBqy8BrbhVXLCcVob+F/X1XjDbxPLDBHhI0SWRW7r3KRLEcjE5dSMwygD+1fRtYxT58VEiOmELuykkiz6oDe2U8fG9eJNhzYSSNsEiSAQ9SesfLY5s4kPjck3ArltDdSd1K5xIfyXq87sbs/WCQ3/AOk2tVbrnJlA0NR5Lgu+kxjna0JyQ9YvVlmEZuAIpDwL2N9PA1Nw+9UqNMcVGqIkKyoq3L2YlQrcs7EDQcL2rnNsfFT4edWSOENF1ccCMMoJNy7EC1+Qtyrrtvd6aV5WTJrFEEueLxOZMp00U8L+dO8oG2FwSej+F2/xvE4eGWXGRxhQqsgjY3zMbdUb8wbd7hrXvdjbsmIaVZOqbJlIeAsUu17pc8WW3Eaa1Bx+ycXiY3eVUDZoimHz3S0TZmDHhme9vQAVb7Cw04zvPlTNYJDGbrGFvzsLsSdbaaCpFarVheXjWnz8dftbVV+C3rYvhkkCBpWmV7XGXqiQLepHOoeG2tNOwZIoRM+FzhmzjumQjLpfTL3vWvm0NzZHXFFSA8kitFr9Fb5n9Ll3+VXSbHZcVnUKIhhhCuuoIa408LVF+KoBM40d1w9q+KWY4ZRsV2kkDRmBciBLFRfm17sT7uFMWwdtzTTyRzRCIBEdBe7ZXLDv8g3d4DhVLDurimwZjlKBlh6mKNWOXiCzuebHKLC2g8zTHhtnOuMklNsjRRoNdbqWJ0tw1o0GyiFrwWm4FAPVVm2t4Z4J1H5hEMiIqM15ZVYhS4ANlAvzB4Gve9WIePEYNo0Mj5pAqg2uSlhcngo4k+AqtO7eKcsWWJT16yM+a7ShXBUXt3ERBovMjlrdj2jgHfE4aRbZYi5a517y5RYc9am5VhtHh1a6inn11c1uyd5JZWw6yKgMjTrJlvoYNBl9T41HG9WIYYfq40dpjOuUXAvE2VWJvooGrcfKvH+A4qPqWhEZdJcQTmY2Czk2bhrYa2qRsXd+aI4UyZT1X5RnIPHrSCpAtz4nwqL9eCqDMe7fhf8Aj+VH2RvTiZThi8aLHI7Ru2t3ZQ5ugvogy2ueJvUgbwzjGRRSdQokdl6pWzSqAGKyMQbC+XhbmK+YXYE6Q4RRkDwvIzd7QZlkC2011cVE2Ru5iVfDNIsaCNyzgNmZ2KsGldrasSbBeQJ8rO8oG2FBfh7fn8rpsfenEyvhy6IIpXeMtrdiodgyi+iALa51JvXrb8uIbaEKRRR6Ry5GlbuMGCZyVUE6aCx43NSNn7AlRMGGC3hlkd7NycSAW01+kKs8XgHbGQSi2RElVtdbvktYc/ompoSLq7WSOjo4nVvsqrGbwTxYmNG6hFaVYxFe8rKdOt0NlW+oFuFSodrYiaYmBIzh0k6tixIdraO68sqnS3Oxqnwe7mKJjMixKVnWSQhszTEEkuWtooXRUHytU3ZmysUjLAcqQRytJ1iv3pAWLqmUcNT3r8QKgEqGOkJvWh68uvr4h3weTFKkfVNE0hjyAkykLcGaw0WMMOfEa020pbv7FxMRjiZY4o4mJeSMgvPxygi2g1ub66U21ZteK3w5eWkvVftXY4xGW8k0eW/6KQpe9uNuPD8ar+xy+04z4hqYKKtlBWjoWONSEv8AY5facZ8Q1HY5facZ8Q1MFFRlCjYR8kv9jl9pxnxDUdjl9pxnxDUwUUyhN3j5Jf7HL7TjPiGo7HL7TjPiGpgoplCbCPkl/scvtOM+IajscvtOM+IamCimUJu8fJL/AGOX2nGfENR2OX2nGfENTBRTKE3ePkl/scvtOM+IajscvtOM+IamCimUJu8fJL/Y5facZ8Q1HY5facZ8Q1MFFMoTYR8kv9jl9pxnxDUdjl9pxnxDUwUUyhN3j5Jf7HL7TjPiGo7HL7TjPiGpgoplCbvHyS/2OX2nGfENR2OX2nGfENTBRTKE3ePkl/scvtOM+IajscvtOM+IamCimUJu8fJL/Y5facZ8Q1HY5facZ8Q1MFFMoTd4+SX+xy+04z4hqOxy+04z4hqYKKZQm7x8lUbP3cWGQOJsS9r92SVmXXyNW9FFSBRaNYGCjV//2Q=="/>
          <p:cNvSpPr>
            <a:spLocks noChangeAspect="1" noChangeArrowheads="1"/>
          </p:cNvSpPr>
          <p:nvPr/>
        </p:nvSpPr>
        <p:spPr bwMode="auto">
          <a:xfrm>
            <a:off x="1679575" y="-509588"/>
            <a:ext cx="28575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7" name="AutoShape 16" descr="data:image/jpeg;base64,/9j/4AAQSkZJRgABAQAAAQABAAD/2wCEAAkGBhQQEBUUEBQVFBQWGRwaGBgVFxcbHBkfFyEdGRkYHh0aHiYeHBkjGRkfHy8gJCcpLCwsGh4xNTMqNSgrLCkBCQoKDgwOGg8PGjQiHyQtKiw0LywwLS4sLC41LC8sNSwpLCwsLCwqKS0pNS4sLC4sKiwsLCwtLTQsLCwpKSksLP/AABEIAFkA8AMBIgACEQEDEQH/xAAcAAACAwEBAQEAAAAAAAAAAAAABgQFBwMCAQj/xABDEAACAQIDBAcEBQoFBQAAAAABAgMAEQQSIQUGMUEHExYiUWFxVIGUoTJyc5GxFCMzNDVCUpKywRVT0dLhYoKTovH/xAAaAQEAAwEBAQAAAAAAAAAAAAAAAQIDBAUG/8QAMxEAAQMCAwUGBQQDAAAAAAAAAQACAxEhBBIxExRBUfAFIoGRscEyYXGh4TNCktEkNIL/2gAMAwEAAhEDEQA/ANxooooiKKKKIiioeL2zBD+lljS38TqD9170v7W6RcOi2w56+U6KFBy3OguTyv4VBcAsXzxx/E5NMcoa9uRt91e6j7Pw5jiVWN2A7x8WOrH3m9SKlajS6KKKKKUUUUURFFFFERRRRREUUVRbz72x4BVzgu73yothoOJJPAVBNLlUe9sbczjQK9oqh3X3ujx4bKpR0tmRrHQ8CCOIq+oDXRGPbI3M01CKKKKlXRRRRREUUUURFFFFERRRRREUUUURFLe/+1Gw+CYxnKzsEBHEZuNvOwNMlJnSYqtDEJHyIHJJAzMSAQFVbi51JuSALVV/wlc2KcWwuI5LK6u9zcJnxaswusX5w+o0QepcgCoWfDLwWZ/rOiD7lVj86ZNxScRi1RUWOGL86yrc5mGiF2bViCbjkLaAVytF183h2AytFeK1OO9hmte2tvHnVPjd8sJDI0cswV10Iyubc+Qtwq6rE99v2hiPrD+la6Huyiy9/G4h0DA5vOl1r+ytsRYpC8D51Byk2I10NtQORFTaSuin9Uk+2P8ASlVfSJvc2c4WFiqr+lYcST+5fkAOPjw9WejalN7DYBK/imraO/OEgYq0oZhxEYLW9SNPnUfDdI2Dc2MjJ5ujAfeL2rI8LhHlYJEjO3JUBJ+4V1x2zZYCBNG8d+GdSL+h4Gs9q5eYe0pz3gBTx9VvcM6uoZCGU6gqQQfQioG1d4oMKVE8gQsCRoxvbjwB8aUOjXZWKjJdu5h2H0HvdjyZR+768/DnUXpZ/SwfUf8AFa0LzlqvRfinjD7XLQ/NNXb7A/54/lf/AG1M2fvThcQ2WKZGbkt7E+gaxPurFcDs6SdssKNIwF7LxsOfzqdsrdfEYiUxpGylD3y4KhPU+POw1rMSO5LiZ2jO4juV+lVuNJ+/e574zJJCRnQFSrGwIJvoeRB/GpuFbE9UIYZYXeMZXmkOZr8u4hOtubHXwpI32wGMgKnEYgyrJcDKSoBGtso04Vd5touzFygxHMwkenXkrHdeOPZbO2IkV53ARYYfzjcb2Nv3ibfdT1s1pn/OTDq7/RiBuVHi55v5DQefGs56K41OLkuBcR3Xy7wBt52rSdr4/wDJ4JJbXyIWt42Gg++kelVGBI2WbRorb3J4qNtnefD4S3XyAMdQouWPnYcvM1H2Jvnh8ZIY4S+axNmUjQcdeHOsaxeLeV2kkJZ2N2J5/wDHlTh0Z7OlGJ60xuIzGwDlTlJuvA+6qiQkrni7QklmDWi33WnyzKilnIVRqSSAAPEk0s4npIwaGwdn80QkfebXpd6UtssZUw6myBQ7j+In6IPkAL+p8qSsJgJJc3VIz5RdsoJsPE1LpCDQKcT2g9khjjGi2fY+9+GxbZYpO/8AwsCrH0vx91T9o7Sjw8ZkmbKgtc2J46DhrxrBIpSpDISGBBBHIjUGtW3nmbFbIDopZpFjbKoJN7gmwGvG9GyEgrTD450sb6jvAV+qndvsD/nj+V/9tfe32B/zx/K/+2sgxGzpYxeSORBe13RlHpcjjXGKIuQqgsx4BQST6Aamq7Vy4z2nMLZR9/7W3bO3swuIkEcModyCQMrDhx4i1W9ZR0fbMlTHozxSKuV9WRgOHiRatXrVjiRdethJnzMzPFDVFKm9e/iYMmOMCSbmL91L8MxHPyHyq923tH8nw0sv8Ckj15fO1YRLKXYsxJZiSSeZOpP31WR+WwXPj8W6EBrNSnHYO+eKxGOhWSTuM9iiqAvA6eJ95rt0sYm88KX0VC38xt+C0t7qNbHYf7RfnpV9v/tgLjWEaIXVVDO6q5Gl8qhgVA1uTa5J8qzrVpqvOEpdhnZ3fuH9pMRcxsoufAa/hWi9H+A6pjG36VrSSD/LVdI0bwdmYtl5Aa0jvtyci3WuB4Kco/8AW1aH0X4MRwFiO/MS3/ahyi/qxY+evhUR/Eq4BoMwonesT32/aGI+sP6VrbKxPfb9oYj6w/pWtJdF6Hav6Tfr7FO/RT+qSfbH+lKzTHzF5pGbizsT7ya0vop/VJPtj/SlIu92yThsZIhFlZi6HxVjf5G491Ud8IXFiWk4WM8FoXRrs9EwSyADPISWPPQkAegt8zTPiMIkgAkVXAIIDAGxHA686yjc/fk4JTHIpeIm4ykZlJ42voQeNqsd4ukwyxlMKrxk8ZGIDDyUC+vnV2vaGrthxkDIADwGi0ys06Wf0sH1H/FastzukAzssGJH5w6K6jRvrAfRPnw9Kreln9LB9R/xWpe4FlQpxczJsKXM+XqqPc3aJw7zzKAWjgYgG9j3kGtvWuW2d8cTirh3yIeKR3UH11ufea97o4Bp2xESfSfDuB6hlIHvtb31RAkHwI+RH+hrCpovHL3tiaAbGq1jo12M0GFLyDKZWzAHSygWW/mdT7xVX0tTaYdOd3b7gB/enDd3awxWGjl5sO95MNGH31nvSFnxO0BDCrOyIBlUX1PeJ8tCNa2dZlAvYxIazCBjL1pT1UPo3xGXaCj+NHX5Zv7VqW3MD1+GliHF0YD1I0+dZRsrZs2Bx2GbERtGDIBc2IObunUEi+vCtN3l3lTAojyIzKzZe7a40Jvr6Ujs01VMC4Ngc2S1DfxWIuhBIYWI0IPIjQj7617o92yJ8GqcHhsjDyH0W94+YNZdt3aIxGJklVcgdr5flc+Z4++m/omRusnP7uVAfW5I+V6zjNHLiwD8mIytuDUKp6SP2g/1E/CrDoz2vHE8kTk55mQJoTewa9zy41X9JH7Qf6ifhXPcTZMkuLjlRbpE4Lm4Frg20JufdT99kDnNxhLRfMevJLhrbdzP1DD/AGYrEjW27mfqGH+zFWi1WvZX6jvp7qm6VP1NPtV/BqRNzf2hh/r/ANjT30qfqafar+DUibm/tDD/AF/7Gj/jTGf7bf8AlbdRRRXQvoFR77Ql9n4gDjkv/KQx+QrFK/QskYZSrC4IsR4g6EViW8+7b4KYqQTGT+bfkR4fWHAj31hKOK8PtSI1Eg00UfdxrYzD/ap/UBVhvNgXkxc0jNHGrSNl6yRVJC90ELqxGnG1VWx5MuJhY8BKhPuYXrnjsW0sryMbs7Ek+p09wGlZVsvMDwIsp5+y7phIlN5Jgw5iFXJPkGcKo9dfQ1q+492wwlKhA+iIP3I07qC/M8WJ5ljWQYLBNPIscYuzmw9/P0A191b1gsKIo0jX6KKFHuFq0iF6r0uzG1cXUsPVd6zTeXcPFT4uWWMR5HYEXex4AcLeVaXVbtLeLD4Zgs0qox5G5NvE2Gg8zpWzgCLr1MTDHK2khoFWbibClweHdJgoZpCwym+hCjw8RU/eLduLGx5JNGGquOKn+48RVorAi4NweBFeDilziPMM5BYLfWwIBNvC5ApQUoriFjY9mdPmsm2h0bYuM/m1WZeRVgD7wxH4muGF6Psa5sYgg8XdQPkSflWy0VTZBcJ7LhrWp68Etbp7lJgbux6yYixa1go5hR+J4moG/u60+MeIwBSEVgczW4kEcvKnSir5RSi63YWMx7KlAkPcfc/EYTEmSYIFKFe61zckHw8qg7y9Hc8mKkfDBOrc5rFrWJ+kLW4X199aVXL8qXP1eYZ8ubLfWwNr28Lm1VyClFkcFFsxGdK1SvuHsPE4NZI5wuRiGXK17Hgw4cCLH3UwYDZSRNI4F3lYs7HifAfVA0ArrjcckMbSSNlRRcnU2+7Wu4NWAAsuiKJkYDBeii7U2YmIiaOQaHgeakahh4EHWqDf7YM2Lw8awgOyPmIuFv3SNL6cTwvTVUefHIjojGzSEhBY65Rc+mnjQgFJYmPaQ7jZZNgejrGSMAyCIc2dlNvcpJNadu/sFMFCIo9ebMeLE8Sf9OQqzoqGsDVjh8HHAat1+az3fHcrE4rFtLEEKFVHeex0GulqtNwt2psGswnCjOVtla/0Qb8vOm6igYAaqW4SNsu1Gt1kR6NMZ/DH/wCT/itL3cwLQYSGKS2ZEANjcXHnVlVftbbkWFCmdsoY2FgTw1JNhooHE8qBobdViwsWGJeD5qs362HLjMOscIUsJAxzG2gDD+9K27m4WKgxcMsgjyo1zZ7ngRwt51patfUV9oWAmqtJhI5JBIdbIoooq660VwxmCSZCkqK6niGFx/8Aa70UUEVsVl++W7uCwZWxmDvchEZSABzu+oF/M1K3W3OwOMi6xWmaxsysygg8bd0cLHjer7fHcv8ALijo+SRBl1FwQdbaagg8/Opu6m7QwMJTNnZjmZrWF7WAA8ABWOTvaWXlNwn+QasGRd9kbs4fCEmCMKx0LElm9LsSbelWlFFagUXqNa1oo0UCKS8OuIR8Sv5EZZJZHLSSMqxsh0Rbm5ICaZQPGnSlmWHaGaSJDHkZ2KzsxzIrG+UIBqy8BrbhVXLCcVob+F/X1XjDbxPLDBHhI0SWRW7r3KRLEcjE5dSMwygD+1fRtYxT58VEiOmELuykkiz6oDe2U8fG9eJNhzYSSNsEiSAQ9SesfLY5s4kPjck3ArltDdSd1K5xIfyXq87sbs/WCQ3/AOk2tVbrnJlA0NR5Lgu+kxjna0JyQ9YvVlmEZuAIpDwL2N9PA1Nw+9UqNMcVGqIkKyoq3L2YlQrcs7EDQcL2rnNsfFT4edWSOENF1ccCMMoJNy7EC1+Qtyrrtvd6aV5WTJrFEEueLxOZMp00U8L+dO8oG2FwSej+F2/xvE4eGWXGRxhQqsgjY3zMbdUb8wbd7hrXvdjbsmIaVZOqbJlIeAsUu17pc8WW3Eaa1Bx+ycXiY3eVUDZoimHz3S0TZmDHhme9vQAVb7Cw04zvPlTNYJDGbrGFvzsLsSdbaaCpFarVheXjWnz8dftbVV+C3rYvhkkCBpWmV7XGXqiQLepHOoeG2tNOwZIoRM+FzhmzjumQjLpfTL3vWvm0NzZHXFFSA8kitFr9Fb5n9Ll3+VXSbHZcVnUKIhhhCuuoIa408LVF+KoBM40d1w9q+KWY4ZRsV2kkDRmBciBLFRfm17sT7uFMWwdtzTTyRzRCIBEdBe7ZXLDv8g3d4DhVLDurimwZjlKBlh6mKNWOXiCzuebHKLC2g8zTHhtnOuMklNsjRRoNdbqWJ0tw1o0GyiFrwWm4FAPVVm2t4Z4J1H5hEMiIqM15ZVYhS4ANlAvzB4Gve9WIePEYNo0Mj5pAqg2uSlhcngo4k+AqtO7eKcsWWJT16yM+a7ShXBUXt3ERBovMjlrdj2jgHfE4aRbZYi5a517y5RYc9am5VhtHh1a6inn11c1uyd5JZWw6yKgMjTrJlvoYNBl9T41HG9WIYYfq40dpjOuUXAvE2VWJvooGrcfKvH+A4qPqWhEZdJcQTmY2Czk2bhrYa2qRsXd+aI4UyZT1X5RnIPHrSCpAtz4nwqL9eCqDMe7fhf8Aj+VH2RvTiZThi8aLHI7Ru2t3ZQ5ugvogy2ueJvUgbwzjGRRSdQokdl6pWzSqAGKyMQbC+XhbmK+YXYE6Q4RRkDwvIzd7QZlkC2011cVE2Ru5iVfDNIsaCNyzgNmZ2KsGldrasSbBeQJ8rO8oG2FBfh7fn8rpsfenEyvhy6IIpXeMtrdiodgyi+iALa51JvXrb8uIbaEKRRR6Ry5GlbuMGCZyVUE6aCx43NSNn7AlRMGGC3hlkd7NycSAW01+kKs8XgHbGQSi2RElVtdbvktYc/ompoSLq7WSOjo4nVvsqrGbwTxYmNG6hFaVYxFe8rKdOt0NlW+oFuFSodrYiaYmBIzh0k6tixIdraO68sqnS3Oxqnwe7mKJjMixKVnWSQhszTEEkuWtooXRUHytU3ZmysUjLAcqQRytJ1iv3pAWLqmUcNT3r8QKgEqGOkJvWh68uvr4h3weTFKkfVNE0hjyAkykLcGaw0WMMOfEa020pbv7FxMRjiZY4o4mJeSMgvPxygi2g1ub66U21ZteK3w5eWkvVftXY4xGW8k0eW/6KQpe9uNuPD8ar+xy+04z4hqYKKtlBWjoWONSEv8AY5facZ8Q1HY5facZ8Q1MFFRlCjYR8kv9jl9pxnxDUdjl9pxnxDUwUUyhN3j5Jf7HL7TjPiGo7HL7TjPiGpgoplCbCPkl/scvtOM+IajscvtOM+IamCimUJu8fJL/AGOX2nGfENR2OX2nGfENTBRTKE3ePkl/scvtOM+IajscvtOM+IamCimUJu8fJL/Y5facZ8Q1HY5facZ8Q1MFFMoTYR8kv9jl9pxnxDUdjl9pxnxDUwUUyhN3j5Jf7HL7TjPiGo7HL7TjPiGpgoplCbvHyS/2OX2nGfENR2OX2nGfENTBRTKE3ePkl/scvtOM+IajscvtOM+IamCimUJu8fJL/Y5facZ8Q1HY5facZ8Q1MFFMoTd4+SX+xy+04z4hqOxy+04z4hqYKKZQm7x8lUbP3cWGQOJsS9r92SVmXXyNW9FFSBRaNYGCjV//2Q=="/>
          <p:cNvSpPr>
            <a:spLocks noChangeAspect="1" noChangeArrowheads="1"/>
          </p:cNvSpPr>
          <p:nvPr/>
        </p:nvSpPr>
        <p:spPr bwMode="auto">
          <a:xfrm>
            <a:off x="1679575" y="-509588"/>
            <a:ext cx="2857500" cy="106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8" name="AutoShape 20" descr="data:image/jpeg;base64,/9j/4AAQSkZJRgABAQAAAQABAAD/2wCEAAkGBggQEQkUEwgWEhUVGB8aFBcWGRwaHRgdHxsfIR8cHx4jJCggIyUnHiMiHy8gJDM1LCwsGiE6NjErNSosLCkBCQoKDQwNGQ4PGTIlHiQ1MzU1NDQ1LSwzNjUvNS8yLSkwLDUvNC8qLi8sNTAuNCw0NDQpLzA1LSksNTUsLSw1LP/AABEIAEUAXwMBIgACEQEDEQH/xAAbAAACAgMBAAAAAAAAAAAAAAAABQQHAgMGAf/EAEQQAAIBAQUEBgQKBwkAAAAAAAECEQMABAUSIQYiMUEHE1FhcZEyU4HRFBYjQlVzk6GxshU0UnKCwcIlVGJjg5Kjw9L/xAAZAQACAwEAAAAAAAAAAAAAAAAAAgEDBAX/xAApEQABAwMCBQMFAAAAAAAAAAABAAIDBBExEiETIkGh8FGxwRQyUnHh/9oADAMBAAIRAxEAPwCw9v8Aa++Yf8B6qijdZnnPm0y5YiCO2y/CNu8VvFyxWuLtSz0CIUBoI4tO9PC0Lpm4YR/qf9ds+iSglS74sjCVZgrDuKEH7rdVscYpBIRv/VyXSyGrMQdtb4WWyfSXfr1ervRq3ekqvIBUNMxI4sRys12921vGHm5rSpI7OGLZ50AgDgRxM+VqoHXXK9D9qhV8yjfzj77OOkfFFvF+qlWlURVXyzfi1tJpIzO0gctvPdZRWSCBwJ5r+eys7Yfaapf7u9R0VXVyrBZjgCDqSeB+63G4n0s4kla8pTutJkVyqEh5IBgHRo1sr2D2hN1p46M0fI50/eByj8w8rK9i8N+EX64IRIDZm8F1++I9tlbSxsfI5w2GPdM6rkeyNrDzHPsrA2w26xS4tcFF2pFnpBqmYNo0wQIYaeNo2yPSVfL1eqNGtQporghSgac0SBqx462V9MP6zcfqj+c24a53qpSqUaimGRgy+IMizQ0sckANtylmqpYqgi+wKv3afGhc7req0AlRuA8Cx0A8/uFq2PTBjH9zoeT/APu0rpQ2kp1qWFU0bdqKKzeBEKPzeQtXZ52ijpGGO8g3KmtrHiXTG7YK4drNuL9dKOEVEoU2NdMzBg0A5VOkEdvOzDYPai9X+leHqUkUq+UZJiInmTbjekj9V2Z+q/op2c9D36tfvrf6RbM+FgpdYG9/laY5pDV6CdrfC96WMLr1lw4oRul9GMTOTgx3Z04EgnlNsuia43mlSxEVLuyEusZlInd5Txs022VibiApLHOBA1Po6Tp5ZhPY/AZ7EXdkS9g0ChzDQpk5fV0/5+Nk4h+k0eZVnDH1mvzC5DbzZSmb5VqmvkWqAeC8Yg6syrymAZ7rLcC2Oo1rzdB8J6xcwNQHKd0axKM4HZvRaxds7ozUqTqDKGCQSDB7w6c45+w2XbGXSo1Wo7KSFWFJObU9hNSpy7I9trWVLhBnAsqX0rDUYybqrrxs3iyPVT4BVOUlZCNBg8ZiI5277os2bqUnvVd2UnLkUKc0SZO8N0nQDdJjnbZtJhDC818tyLZiGBWlm4jXUXduf+Ke8W67Zy6NTu9IMpDNvNMzr4s3AQOPlwtNTVOdDb1UU1K1s1/RcT0qYPWrVbq6uN2nENug7x+cdwHuJE8pty182VvvwTDqguhDZqiVJgAANKkkwIgkTMaC1g7ZgmvdgFObJpAP7R0nd8s48G4Wzu2F1Gw+opu7K6uXUFcpkHwQ8J1Efvc7EVQ6OJnnqiWnbJK/z0VcJsvUbqRUvu8QFQCI7gpdkzfwyOwm27ajZOvTr1hShgIUL6LGFAMAwG7YUk68Ldns3h9ZrxRY0mCiWLQwDEd8rm1jU5/3jaPjdNnvN/VKTMS2oCmToOWUZv8Ak8Ba4VLuJa+AqTTM4d7ZKidIGG3ypdtnFS7MxWlDaejup6R4D22ddFmH1aN3vQZlOZ53TI9EfO9E/wAJI77bdprpUalhAW7MxCcAhJXdX/L3fNPZym7EzkvU8c+s+HbrP+5vHlbI+Qmm0+ZWxkYFVq8wuksWhX+/NSa7kx1ZJDk8Rukg+GhB8RZZR2krZaWegA8k1FHJMoYRJAnfQGTEk2wiNxFwt5ka02K6CxZIu1FE9Yfg7ZFQuzSpiGKkQDrqNCNNbbqG0NFygW7VGJJmApjKUBMhoI3x6M8+yxwnjogSsPVSMYvFSnSZlaDmQTx4uoP3GyyrtDe/kooUxnbdzMYy9ZkM6aHUHnztKvmKFLxTptTXqigLMeIYlsvdG6fbFoFPaG79XUNa5LlzNAAX0AFcSGIkwwJA52tYzbdt1U9++zrLaNpqhL5bqCJyqc0AnOqzMag5p0nQd9t/6cvCuVe7KoVlRyHnVlJkacPf3W8bFLgrVibiQRmGbKgzdWwBAM9sEFoGlvDtDcypYXVmjMzwEOXIcsk5oPdE6A2NI6NUaj1co9Daes7UB1SKCQWLFgMrIzAgkD9k68D+GyhtG5CHqQRIUywzSyZpgACOA8+y3qYthc1FW4zDaBVTVhUCDnocx0zRpJt6cZuA32uBUgEAlUndcIVBnTebiYGp1tJaPxUBx/NY/GStCTdlDMEYAMTo6M3JZkZT3fhafg1/autZ+RKlR2BqVNo82NoTY1h7hZuJYRLbqEKFbJPHWDwyzpNmGE3vrEzfBDS1Ijd1g5eR7udkeAG/bZOwku+663Xy5UKyMlSmGU8Qe4zbVWwm5u1VmoAswAYyQYUyvA6EGDI10HYLe3/F7hd8nXXxKWacudgsxExPZI87Q/jdgH0zQ+0X32RrZLcoKscY781lvOAYeeN3njMsxnMSTMnXUkyeE6W30MPu6HMEObXUszHXLOpJPzR5Wg/G7APpmh9ovvsfG7APpmh9ovvsxbKeh7pQ6IYI7KZe8KudbrOsoBsyhWmdQDIHnrbCvglxfOWo+lmzQzCQwAYGCJBCjThoLRvjdgH0zQ+0X32PjdgH0zQ+0X32A2UYB7oLojkjspdXCbmwg0AdSeJ4sQSePGQDPIjSyC80MNqSnXGlvOrA52JmrlzFp5sPnyJPCzT43YB9M0PtF99lv6Q2X+W/tynv8flU9YX/ABPlayMPGQVXIWHBCmG84MpUhXaXgQKhXNnzSo4RnXUrzFgXjCGLo1OMsmRmyjPUI0bTXOvsPDhZcL3s2DUYbRUwSZBFSkIMkzoNTqRJk29a+bM6gbQoARqOtTUh2dSfBmJ7DpM2bR++6TX+uyZNVwZWq0yCdxi7HOQArS2Zj2NrraZhdO4/LtSWCTDzmBB4xDaj0pjhvd9kD3rZlg4O0KHMHD/KoMwcyQfbwj2zZ1gFTDylXqL6lYZt4pkgGBpugDhZHts3qrI3Xd0TJqaGJUHxtj1FL1Q8hYsWzLTZHUUvVDyFjqKXqh5CxYtN1FgjqKXqh5Cx1FL1Q8hYsWLosEdRS9UPIWOopeqHkLFixdFgjqKXqh5Cx1FL1Q8hYsWLosEdRS9UPIWyVFHBQPCxYtCmy//Z"/>
          <p:cNvSpPr>
            <a:spLocks noChangeAspect="1" noChangeArrowheads="1"/>
          </p:cNvSpPr>
          <p:nvPr/>
        </p:nvSpPr>
        <p:spPr bwMode="auto">
          <a:xfrm>
            <a:off x="1679576" y="-395288"/>
            <a:ext cx="1133475" cy="82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89" name="AutoShape 26" descr="data:image/jpeg;base64,/9j/4AAQSkZJRgABAQAAAQABAAD/2wCEAAkGBhEQEBMQDxEWFRAWEhQUEBUUDw8QEhERFBIVFhgRFRIXHyYgGhklGRIUHy8gJCcpLCwsFR49NTAqNSYrLCkBCQoKDgwOGg8PGiwkHiM0KSwxNTUvKiw1Li8pLzAvLywvLC8sLCwtNC81LSwzLyw1KSwpLSwqLDUpKSwvKSwpLP/AABEIAKAA4AMBIgACEQEDEQH/xAAbAAEAAwEBAQEAAAAAAAAAAAAABQYHBAECA//EAEYQAAEDAQQFBwcJCAEFAAAAAAEAAgMRBAUSIQYHEzFBIjJRYXFzkRc1UnKBsbIUM0JUlKHB0dIjNGKSk7Ph8CQVFiU2dP/EABoBAQACAwEAAAAAAAAAAAAAAAACBAEFBgP/xAAxEQACAQIDBAkDBQEAAAAAAAAAAQIDEQQSITFBUYEFEzNCYZGhsfBx0eEUIzJSwSL/2gAMAwEAAhEDEQA/ANxREQBERAEREAREQBEVK0t1ji77RsDZzJyGvxbYM3k5UwnoQhUqRprNJ6F1RZh5a2/Uz9pH6F75ax9TP2kfoQr/AKyj/b0ZpyLMPLY36mftA/Quix63XTOwx2FxPH/kigHSTgyWJSUVeWwlHFUpvLF3f0Zo9UVHvHWayBmJ8HKPNaJs3Hq5G7rUR5ax9TP2lv6F50qsaqzQd0elWtCjLLN2Zp6LMPLW36mftA/Qnlsb9TP2gfoXtY8f1tD+3uaeiqehmnYvJ8rRAY9m1rqmUPxYiRTmim5WxYLEJxms0dgREQmEREAREQBERAEREAREQBERAEREAKznT67455yx4zDGUI5zSQcx4bloyyXWDeWwvZpPMdBGH9mJ/K9iqYynOdJ9W9VquRF1IQt1ivF6PmUea53snbC485wDXcC0nnf4Vmk0XgLMIaQ6mT8RLq9J4exdd5WATMpWjwcUbvRcNxr0KFhvu0yu+ThrWy1LXvzq0DnOpuB/wtQ8RXxMVKErZdu7n+CCw1DCycZxzKX8dL8vyRV1XK6d5G5jTR7uw7m9JVptM8Vii5LQPRbXN7ukn8V0wxMs8VBkxgqTxy3uPSSqPed4OnkLzu3NHot4BekHPpCrr/Bevz0POah0bS01qS9Pnqfla7W+V5e81cfADoA4BfiiLfxSirI5yUnJ3e0IiLJg0jUt87au7j+Ny1lZNqW+etXdx/G5aysM6HBdiufuERFguBERAEREAREQBERAEREAREQBERACsZ1uWR5tu0DSWbFgLgKgGrsj0b1syyvWBfuwvHA8VjMMZNBymmrhXrGW5eNaVSMc1NXfAr4iFOcctR2XEitHrbtLO2pzZyXHqG4+FF9XTGHF9oIzkPI6om5N8aV8F5Nd7XQyfJi1plANQTgPWKbiQSF93Xbw4bJzdnKwAGM9AFKtPELl6mqnOmtr1XBbff2NjSvF04VHsWj3N7Pb38Dg0utmGNsQ3vNXeq3/AD7lUlK6S2jHaHDg0Bg9mZ+8lR8lle0YnMcG8CWuA8V0OAgqVCKe16+ZzXSFR1sRJrYtPI/JEXbdl0yWh1GCjRznHcPzPUrk5xhHNJ2RRp05VJKMVdnGBXIb+HWpSzaOSuGOSkTOJeaGnq/mp4QWewsxkVfuBNMbz0N6AqzeV7STuq88n6LRzR+Z61QhiKmJf7StHi/8RsamGpYVfvO8uC3fVmi6pY4WzWkQvc8iOPE4gNaeW6mEb+laeFk2pb521d3H8blrKvRjlVr3L+ElmpJpW2hERSLQREQBERAEREAREQBERAEREAREQBYprd84juI/e9bWsU1u+cB3EfxPWUUMf2XMgtHr52LsDz+ycf5HH6Q6ulWe8btEwGeGRucbxvae0cOpZ+rjoxee0j2bjy2butnA+zd4LR9JYdwf6int3/Pcl0XiVUTw1XVPZ9vsRtzWI/LHCcVkAc+hzDnZcrrGZKtckYcC1wq05EHMEFR982BzwJYspo82EUzHFhUJHf1otBELA1rnZFzQQQOJ35ZdCpzhPGWqxaVtvhbeXYThgb0pJu7ut977vqct33JtpntBpE1xBd1VNAOshWySSOzQ1pRjRkBvJ6B0kr9LFY2xMEbBkPEni49ZVU0mvPaSbNp5DMu1/E/gp5p4+sodxfPNkHGHR1Bzt/2/nkiOt9udM8vfv4Dg0eiFzIi6SMVBKMdiOXnJzk5SerNI1LfPWru4/jctZWTalvnrV3cfxuWsrLN/gexXP3CIiwXAiIgCIiAIiIAiIgCIiAIiIAiIgBWS6y3WY2/BaGuB2LCJGncKuyI8fFa0sU1u+cR3EfxPUJwzq12voVMXUyU72T+pC2rRZ9McDxIzeNwdTq4FcF3Wh1nna5wIINHg5HCcjl2e5LtveSB1WmrfpNJ5J/I9atbdhbY6kVpkeEkZ7f8AQtbWq1aCy1lmg9L7+aK9CjRxDUqDyzWtt2nBkk54AJJyAqT1AVqofR6yA47RhoZHHAPRjr+J9y+77qyztjqcJLWSPpzYxvcadQUpCG4W4KYKDDTMYQMqLRXdOi7d525L7nQWVWur91X5v7HNe9t2ML3/AEqUb6xyH5+xZ+VZdMbVnHEOt7vcPx8VWlv+iqOSjm3yOc6XrdZXyLZEIiLamoNI1LfPWru4/jctZWT6lgdraTw2cYrwridl961cKJ0OC7FHqIiFwIiIAiIgCIiAIiIAiIgCIiAIiIAsU1u+cR3EfxPW1rFNb3nEdxH73rKKGP7HmikrosNufC8PYc+I4OHQQudFiUVJZXsNHGTg80XZmhWC2snjD27jk4HPCeLSuOWN1lOOMF1nrWSMZmKv02dXSFW7ivTYSCp/ZuyeOjod7Fed/wDuRXK4qi8JUttg/nmuJ2GErrGU82ya+eT4FNtTRa7ZRruSaAH+Brakj7/FWaO5oGtwiJpHW2pPaVDW6x/I522hgrCTRwH0S4UIHV0KdivGJzcQkbh6cTRTtB3KeLqTcIdU3kt6rieWDpwjOp1yWe/o+HgVHSC6hBIMHMcCWjfhIOY+8eK+rkuEznG6oiHHcXdTfzUlOwW6cBtdhEOU7diJNaDtp9ysLGBoDWigGQA3AdAVitj6lKjGn37a+H5K9Ho6nVryqdy+nj+Cw6BwNY97WABojFAPWV1CoOr68RJarTG3mxxsFelxe6vsFAFfwtlgISjQjm27fMtznGUnk2bPIIiK6QCIiAIiIAiIgCIiAIiIAiIgCIiALFNb3nEdxH73ra1imt3zgO4j971lFDH9jzKSiIsmhCuei9v2kWA85mXa07vy9ipiktH7Zsp2k813Id2O3ffRUcfQ66i+K1RsOjsR1FdN7Ho+ZdrRA2RrmPFWuFD/AL0qh2i6nsn2FKuxUaac4Hc7w9yv7jTfu4noChbmG2lktTt1cEPU0bz/AL0laHA4iVCM5bv93HQ9IYaFecI96/pv/BJXfYmwxiNvDefSdxcua/rx2MJIPLdyWdR4u9g/BSKpek9t2k5aDyWckdu9x8fcoYKk8TXvLXeyePrLC4e0NNyLjqW+etXdx/G9aysm1LfPWru4/jctZXWmswXYrn7hERC4EREAREQBERAEREAREQBERAEREAVdvzQWyW2XbWhry/CG8mRzRhFaZDtKsSzXWtM5tosWB7m4i4PwyPYHDaRZENIrzj4oeFdxULyV0THkou70JP6z08k93ehJ/WevnWrIWXfiY5zXCaMAte5pAJIIqCOC80e0Ps81ks8sjpy98LHPIttqFXFoJNA7JZPFwp58iguPzQ+vJPd3oSf1nr3yUXd6En9d68vvR5ljsNtfDJNyoKgPtEsmBzKkOY4moPK+5RmgWjsVrsLJpnzmUvkGIWu0tNGvIFAHU3LBjLBSUcivt+aFkn0Isr2ljtpQih/aEGnaln0GssbQxgeGgUA2h/JV2C+LRd15x2GaZ01lmw7F0pxSxl5LRy+NHCmfAhR7bN8ov+ezSPk2NHOwNtE0YxCJhywuFMyTReH6WjbLlVvoezxTun3r5fngXb/s6z/x/wA/+FGO1VXcSSWSVJJP7d+8qN0wu6a7IhbLBaJWta9okilmfPE5rjQGjySM6V7eCuFxXoLZZYp6UEjKkVOR3ObXtBUqdGnT/gkjMpqtLJUV2teJy6P6H2awOe6zNcC8AOxSOfk0kile0qbqs31Pzvf8rMj3OIdE0YnvfQUfkMRNNylAJflLycVaADi/b7I80HPZ4+Iy3cCV7EKVRZE4qyZdkRFgtBERAEREAREQBERAEREAREQBERAFmWtv94sHrv8A7sC01Zlrb/eLv9d/92BCri+yfL3JfW55tPfRe8po0+8/kdn2UdlMexZgxy2gOLcIpiAFKr3W35tPfRe8qd0Q/cLL/wDPF8AWSOW9d67ji0nMn/SbQZgBL8mdtA3NofTMN6lXNX+lFns13MZMZMQfKaNs88mKrzuc1pB8VbNNz/4619w/3KK1U+bI+8l/uFBJPr1bh/pFWK7J7zvJlvlhfDZYcOxbIMMkhaSQcPDlGpPUAo4W7Y6RTybOSTkkYYmY35wszw1GS1aizK7P/Zp/Ud/ZYhCrTyZbPVyR7pBfhveUXbH/AMZuMOlNoGCV5bmGMi4njQnOg4LQbsu9lnhjgj5kbA1td5A4nr4+1U/WdoyZI226z1FogzcW850bTXEP4mnMdVVOaGaTNt9lbLltW0ZO30ZAN4HQRmO3qQnT/wCaslPbufgVPUxutnrxe6RaYsz1MbrZ68XukWmBYJYTsVz9wiIhaCIiAIiIAiIgCIiAIiIAiIgCIiAKv6S6GRW+SKSWWRhirgDNlSpc11TiafQb4KwIhGUVJWZEaSaOMt0Gwle9rMbXEswYiW1oOUD0rsuu7xZ4Y4GuLmxsDGl2HEWtFBWgA3dS60QZVfNvOK97sbaYJIHOc1sjS1xbhxAHfSoI+5fho5o+ywwCzxvc5gc5wL8GIYjUjkgZVr4qURBlV828KvwaGRMtzrwEkm2dXE0mPZ0LQ2lMNdwHHgrAiCUVK19x8lgOR3Kt3ZoHDZbQ60WWWWMP58QMboiN9KOaTQE1GeSsyIYlCMmm1sK/otobFd+02Ukj9phLtps8i2uYwtHpFWBEQzGKirIIiISCIiAIiIAiIgP/2Q=="/>
          <p:cNvSpPr>
            <a:spLocks noChangeAspect="1" noChangeArrowheads="1"/>
          </p:cNvSpPr>
          <p:nvPr/>
        </p:nvSpPr>
        <p:spPr bwMode="auto">
          <a:xfrm>
            <a:off x="1679575" y="-9144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90" name="AutoShape 28" descr="data:image/jpeg;base64,/9j/4AAQSkZJRgABAQAAAQABAAD/2wCEAAkGBhEQEBMQDxEWFRAWEhQUEBUUDw8QEhERFBIVFhgRFRIXHyYgGhklGRIUHy8gJCcpLCwsFR49NTAqNSYrLCkBCQoKDgwOGg8PGiwkHiM0KSwxNTUvKiw1Li8pLzAvLywvLC8sLCwtNC81LSwzLyw1KSwpLSwqLDUpKSwvKSwpLP/AABEIAKAA4AMBIgACEQEDEQH/xAAbAAEAAwEBAQEAAAAAAAAAAAAABQYHBAECA//EAEYQAAEDAQQFBwcJCAEFAAAAAAEAAgMRBAUSIQYHEzFBIjJRYXFzkRc1UnKBsbIUM0JUlKHB0dIjNGKSk7Ph8CQVFiU2dP/EABoBAQACAwEAAAAAAAAAAAAAAAACBAEFBgP/xAAxEQACAQIDBAkDBQEAAAAAAAAAAQIDEQQSITFBUYEFEzNCYZGhsfBx0eEUIzJSwSL/2gAMAwEAAhEDEQA/ANxREQBERAEREAREQBEVK0t1ji77RsDZzJyGvxbYM3k5UwnoQhUqRprNJ6F1RZh5a2/Uz9pH6F75ax9TP2kfoQr/AKyj/b0ZpyLMPLY36mftA/Quix63XTOwx2FxPH/kigHSTgyWJSUVeWwlHFUpvLF3f0Zo9UVHvHWayBmJ8HKPNaJs3Hq5G7rUR5ax9TP2lv6F50qsaqzQd0elWtCjLLN2Zp6LMPLW36mftA/Qnlsb9TP2gfoXtY8f1tD+3uaeiqehmnYvJ8rRAY9m1rqmUPxYiRTmim5WxYLEJxms0dgREQmEREAREQBERAEREAREQBERAEREAKznT67455yx4zDGUI5zSQcx4bloyyXWDeWwvZpPMdBGH9mJ/K9iqYynOdJ9W9VquRF1IQt1ivF6PmUea53snbC485wDXcC0nnf4Vmk0XgLMIaQ6mT8RLq9J4exdd5WATMpWjwcUbvRcNxr0KFhvu0yu+ThrWy1LXvzq0DnOpuB/wtQ8RXxMVKErZdu7n+CCw1DCycZxzKX8dL8vyRV1XK6d5G5jTR7uw7m9JVptM8Vii5LQPRbXN7ukn8V0wxMs8VBkxgqTxy3uPSSqPed4OnkLzu3NHot4BekHPpCrr/Bevz0POah0bS01qS9Pnqfla7W+V5e81cfADoA4BfiiLfxSirI5yUnJ3e0IiLJg0jUt87au7j+Ny1lZNqW+etXdx/G5aysM6HBdiufuERFguBERAEREAREQBERAEREAREQBERACsZ1uWR5tu0DSWbFgLgKgGrsj0b1syyvWBfuwvHA8VjMMZNBymmrhXrGW5eNaVSMc1NXfAr4iFOcctR2XEitHrbtLO2pzZyXHqG4+FF9XTGHF9oIzkPI6om5N8aV8F5Nd7XQyfJi1plANQTgPWKbiQSF93Xbw4bJzdnKwAGM9AFKtPELl6mqnOmtr1XBbff2NjSvF04VHsWj3N7Pb38Dg0utmGNsQ3vNXeq3/AD7lUlK6S2jHaHDg0Bg9mZ+8lR8lle0YnMcG8CWuA8V0OAgqVCKe16+ZzXSFR1sRJrYtPI/JEXbdl0yWh1GCjRznHcPzPUrk5xhHNJ2RRp05VJKMVdnGBXIb+HWpSzaOSuGOSkTOJeaGnq/mp4QWewsxkVfuBNMbz0N6AqzeV7STuq88n6LRzR+Z61QhiKmJf7StHi/8RsamGpYVfvO8uC3fVmi6pY4WzWkQvc8iOPE4gNaeW6mEb+laeFk2pb521d3H8blrKvRjlVr3L+ElmpJpW2hERSLQREQBERAEREAREQBERAEREAREQBYprd84juI/e9bWsU1u+cB3EfxPWUUMf2XMgtHr52LsDz+ycf5HH6Q6ulWe8btEwGeGRucbxvae0cOpZ+rjoxee0j2bjy2butnA+zd4LR9JYdwf6int3/Pcl0XiVUTw1XVPZ9vsRtzWI/LHCcVkAc+hzDnZcrrGZKtckYcC1wq05EHMEFR982BzwJYspo82EUzHFhUJHf1otBELA1rnZFzQQQOJ35ZdCpzhPGWqxaVtvhbeXYThgb0pJu7ut977vqct33JtpntBpE1xBd1VNAOshWySSOzQ1pRjRkBvJ6B0kr9LFY2xMEbBkPEni49ZVU0mvPaSbNp5DMu1/E/gp5p4+sodxfPNkHGHR1Bzt/2/nkiOt9udM8vfv4Dg0eiFzIi6SMVBKMdiOXnJzk5SerNI1LfPWru4/jctZWTalvnrV3cfxuWsrLN/gexXP3CIiwXAiIgCIiAIiIAiIgCIiAIiIAiIgBWS6y3WY2/BaGuB2LCJGncKuyI8fFa0sU1u+cR3EfxPUJwzq12voVMXUyU72T+pC2rRZ9McDxIzeNwdTq4FcF3Wh1nna5wIINHg5HCcjl2e5LtveSB1WmrfpNJ5J/I9atbdhbY6kVpkeEkZ7f8AQtbWq1aCy1lmg9L7+aK9CjRxDUqDyzWtt2nBkk54AJJyAqT1AVqofR6yA47RhoZHHAPRjr+J9y+77qyztjqcJLWSPpzYxvcadQUpCG4W4KYKDDTMYQMqLRXdOi7d525L7nQWVWur91X5v7HNe9t2ML3/AEqUb6xyH5+xZ+VZdMbVnHEOt7vcPx8VWlv+iqOSjm3yOc6XrdZXyLZEIiLamoNI1LfPWru4/jctZWT6lgdraTw2cYrwridl961cKJ0OC7FHqIiFwIiIAiIgCIiAIiIAiIgCIiAIiIAsU1u+cR3EfxPW1rFNb3nEdxH73rKKGP7HmikrosNufC8PYc+I4OHQQudFiUVJZXsNHGTg80XZmhWC2snjD27jk4HPCeLSuOWN1lOOMF1nrWSMZmKv02dXSFW7ivTYSCp/ZuyeOjod7Fed/wDuRXK4qi8JUttg/nmuJ2GErrGU82ya+eT4FNtTRa7ZRruSaAH+Brakj7/FWaO5oGtwiJpHW2pPaVDW6x/I522hgrCTRwH0S4UIHV0KdivGJzcQkbh6cTRTtB3KeLqTcIdU3kt6rieWDpwjOp1yWe/o+HgVHSC6hBIMHMcCWjfhIOY+8eK+rkuEznG6oiHHcXdTfzUlOwW6cBtdhEOU7diJNaDtp9ysLGBoDWigGQA3AdAVitj6lKjGn37a+H5K9Ho6nVryqdy+nj+Cw6BwNY97WABojFAPWV1CoOr68RJarTG3mxxsFelxe6vsFAFfwtlgISjQjm27fMtznGUnk2bPIIiK6QCIiAIiIAiIgCIiAIiIAiIgCIiALFNb3nEdxH73ra1imt3zgO4j971lFDH9jzKSiIsmhCuei9v2kWA85mXa07vy9ipiktH7Zsp2k813Id2O3ffRUcfQ66i+K1RsOjsR1FdN7Ho+ZdrRA2RrmPFWuFD/AL0qh2i6nsn2FKuxUaac4Hc7w9yv7jTfu4noChbmG2lktTt1cEPU0bz/AL0laHA4iVCM5bv93HQ9IYaFecI96/pv/BJXfYmwxiNvDefSdxcua/rx2MJIPLdyWdR4u9g/BSKpek9t2k5aDyWckdu9x8fcoYKk8TXvLXeyePrLC4e0NNyLjqW+etXdx/G9aysm1LfPWru4/jctZXWmswXYrn7hERC4EREAREQBERAEREAREQBERAEREAVdvzQWyW2XbWhry/CG8mRzRhFaZDtKsSzXWtM5tosWB7m4i4PwyPYHDaRZENIrzj4oeFdxULyV0THkou70JP6z08k93ehJ/WevnWrIWXfiY5zXCaMAte5pAJIIqCOC80e0Ps81ks8sjpy98LHPIttqFXFoJNA7JZPFwp58iguPzQ+vJPd3oSf1nr3yUXd6En9d68vvR5ljsNtfDJNyoKgPtEsmBzKkOY4moPK+5RmgWjsVrsLJpnzmUvkGIWu0tNGvIFAHU3LBjLBSUcivt+aFkn0Isr2ljtpQih/aEGnaln0GssbQxgeGgUA2h/JV2C+LRd15x2GaZ01lmw7F0pxSxl5LRy+NHCmfAhR7bN8ov+ezSPk2NHOwNtE0YxCJhywuFMyTReH6WjbLlVvoezxTun3r5fngXb/s6z/x/wA/+FGO1VXcSSWSVJJP7d+8qN0wu6a7IhbLBaJWta9okilmfPE5rjQGjySM6V7eCuFxXoLZZYp6UEjKkVOR3ObXtBUqdGnT/gkjMpqtLJUV2teJy6P6H2awOe6zNcC8AOxSOfk0kile0qbqs31Pzvf8rMj3OIdE0YnvfQUfkMRNNylAJflLycVaADi/b7I80HPZ4+Iy3cCV7EKVRZE4qyZdkRFgtBERAEREAREQBERAEREAREQBERAFmWtv94sHrv8A7sC01Zlrb/eLv9d/92BCri+yfL3JfW55tPfRe8po0+8/kdn2UdlMexZgxy2gOLcIpiAFKr3W35tPfRe8qd0Q/cLL/wDPF8AWSOW9d67ji0nMn/SbQZgBL8mdtA3NofTMN6lXNX+lFns13MZMZMQfKaNs88mKrzuc1pB8VbNNz/4619w/3KK1U+bI+8l/uFBJPr1bh/pFWK7J7zvJlvlhfDZYcOxbIMMkhaSQcPDlGpPUAo4W7Y6RTybOSTkkYYmY35wszw1GS1aizK7P/Zp/Ud/ZYhCrTyZbPVyR7pBfhveUXbH/AMZuMOlNoGCV5bmGMi4njQnOg4LQbsu9lnhjgj5kbA1td5A4nr4+1U/WdoyZI226z1FogzcW850bTXEP4mnMdVVOaGaTNt9lbLltW0ZO30ZAN4HQRmO3qQnT/wCaslPbufgVPUxutnrxe6RaYsz1MbrZ68XukWmBYJYTsVz9wiIhaCIiAIiIAiIgCIiAIiIAiIgCIiAKv6S6GRW+SKSWWRhirgDNlSpc11TiafQb4KwIhGUVJWZEaSaOMt0Gwle9rMbXEswYiW1oOUD0rsuu7xZ4Y4GuLmxsDGl2HEWtFBWgA3dS60QZVfNvOK97sbaYJIHOc1sjS1xbhxAHfSoI+5fho5o+ywwCzxvc5gc5wL8GIYjUjkgZVr4qURBlV828KvwaGRMtzrwEkm2dXE0mPZ0LQ2lMNdwHHgrAiCUVK19x8lgOR3Kt3ZoHDZbQ60WWWWMP58QMboiN9KOaTQE1GeSsyIYlCMmm1sK/otobFd+02Ukj9phLtps8i2uYwtHpFWBEQzGKirIIiISCIiAIiIAiIgP/2Q=="/>
          <p:cNvSpPr>
            <a:spLocks noChangeAspect="1" noChangeArrowheads="1"/>
          </p:cNvSpPr>
          <p:nvPr/>
        </p:nvSpPr>
        <p:spPr bwMode="auto">
          <a:xfrm>
            <a:off x="1679575" y="-9144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20491" name="AutoShape 34" descr="data:image/jpeg;base64,/9j/4AAQSkZJRgABAQAAAQABAAD/2wCEAAkGBxQSEhUUEhQWFRAXGR8VGBMWFxgYIBoZGhsXFxcdGhkdHiggGhomHxYXIzEkJS8tLi46FyAzODMtNygtLisBCgoKDg0OGxAQGy8kICYwNzgsLjQsLCwsMCwvLCwsNywwLCwsLDQsNC8sLCwsLywsLCwsLCwsLCwsLCwsLCwsLP/AABEIAGgBHgMBEQACEQEDEQH/xAAbAAEAAgMBAQAAAAAAAAAAAAAAAwQBAgUGB//EAD0QAAICAQMCBAQDBQYFBQAAAAECAxEABBIhBTETIkFRBjJhgRRCcRUjUpGhYnKCkrHBB3Oi0eEWJDM0VP/EABkBAQADAQEAAAAAAAAAAAAAAAABAgMEBf/EADURAAICAQIEBAMHBAMBAQAAAAABAhEDEiEEEzFBIlFhcYGxwRQyQpGh4fAjYtHxJFJyMwX/2gAMAwEAAhEDEQA/APuOAMAYAwBgDAGAMAYAwBgDAGAMAYAwCPUTrGpd2CoossewGQ2krZDaStnK0vxRpZJTEsqlx78A/QE8E/8AbM1ng3pTM1mg3SZNB1/TPKIkmRpCLCqb7d+Rx6ZKywb0p7llki3SZ080LjAGAMAYAwBgDAGAMAYAwBgDAGAMAYAwBgDAGAMAYAwBgDAGAMAYAwBgFLXdWghNSyohrdTMBxyLF9+xykskY9WVlOMerPOdd+P4IgBBU7H2JAHFjmuc58nFxj93cwycTGP3dzwPX/imfV0JCFQfkSwDf8XPPbOLLnlk6nJkzSn1OIcxMTfaQA1EA9m7du9HJJOz0j4n1Wn5V2ZANoV7Kj2++awzzh0ZrDNOPQ+r/DfXY9XCrqQH7MnqGHfj29fvnp4sqyRtHoY8imrR1s1NBgDAGAMAYAwBgDAGAMAYAwBgDAGAMAYAwBgDAGAMAYAwBgDAGAVeoiXYfAKCT0Mlkf0ystVeHqVldeE+Rdb6Dqw6vqb813KxtVomgW7LfoPrnlZMWRO5nnTxzu5HL6X0qSdwFVtl0zgEhQOWJPbgc165nCDk9jOEHJ7FOQUSByAavKlST8I/h+Lsbwr276NX7Xk6XV1sTpdX2OjoulPMVihAmcqH3AsBFZO5Wvy5eMHLwx3+heMHLZb/AEPQaj4C1Ri5MW5FAVF438/mPAsAnnN3wuSjZ8NOix0j4J1ME0EyMAQy7wasKRcn0PqK++Whw04yUkTDh5RkpI+lZ6B3DAGAMAYAwBgDAGAMAYAwBgDAGAMAYAwBgDAGAMAYAwBgDAGAMAYBS6yIvBk8cBodpLKfWuePrxxlMmnS9XQrOtL1dDx/TPirp0aMiRtHG4pvL835eaN3XrnLDPhSpKjmjmxJUlRydd0jRQ+DqIv32ie4nJYtsc8q3FHjsR9MyljxxqS3iZyhjjUluibpnUZtTp10FRmRyQZAFKx6cV5vLxuu69e2TCcpw5X8omMpTjy/5RyOo9ZdA2m0YMemB2bgKeRhwSz+59AKzKWRrwQ2X6mUsjXhh0KkXUdczJUk+4tS8sLbvQ9CeO2VU8rfVldWRvqz13wz8by+KINYtGwgk2lSHPYSA8C+PbOrDxMr0z/nudOLiHemZ9BzuOwYAwBgDAGAMAYAwBgDAGAMAYAwBgDAGAMAYAwBgDAGAMAYAwBgDAOf17pS6qBoWJUNXmABog2DzmeTGpx0spkgpxpnyOf4VnBkC7SYyQVZlViFALOAT8osc/UZ5jwS39DznhludXpfQ5l6drDKpRCFkRW4sp5i1egqhmkMclik2aRxyWKVna/4T6ECKWYjzM2wfooBP9W/pm3BR2cjXhI7OR1vigDTEalAAp/dSjaCKN+G5HqVc8/Qn6Zrm8HjXx/yaZfB4l8SvoOrT6hI9OGT8Tt3zzx0yxqSQNnp4jDt7dz7ZWOSU0orr3fl+5WM5SSj37s9HoumRxIERRV2S3mJb1ZieS31zojBRVI3jBJUi5liwwBgDAGAMAYAwBgDAGAMAYAwBgDAGAMAYAwBgDAGAMAYAwBgDAGAMA8V8QNAOoQu8qLEUPiDcKYxkFA3+b77fpnHl081NvbucuTTzE29jp9V6/pZIZY/ELb0ZfLHI3dSPRc1nlg4tf5NJ5IOLRxfgXrcUGjRHEu+2J2wysLLH8yqQfTMeGyxjjSd/kzLBkUYJP5F/wCI+uQTaSeMeIGMbbd0Mo5AsclaHIGXy5YyxtK+nky+TJGUGvoyh/w61Wng03nlRZZGLHcdvHyqLPHYX9zlOFcIQ3e7KcM4xhu+p7eHUo/yMrf3SD/pnYmn0OpNPoS5JIwBgDAGAMAYAwBgDAGAMAYAwBgDAGAMAYAwBgDAGAMAYAwBgDANZLry0D7nIYKMnSVfmVnk+hYhf8i0p+95XQn13KaE+piPosKsjJGibb4VVAO6u/H0wscU9kFjinsjobcuXOP8JaV4tPsdSpV5KB9VMjFT9wcywRcY0/X5mWFNRp/zc6mqjDIynsVIP3FZo1aNHujjfBcI/AQAgGkrkX2JzLh1/SjZlgX9NI6MnSYSb8JA38QG0/zFHLuEX2NNEfI3i0pT5Hbb/C53/wDUfN/XJUa6MVXQtDLFhgDAGAMAYAwBgDAGAMAYAwBgDAMM1d+MCjOAYBvt2wAGHb1wDOAMA1RwexBo1x7juMEtNdQ7gVZAs0L9z2H64CTfQ2wQYJwDOAMAYAwBgGglUkqGG4d1sWPtiydLq6N8EA4BW6fo1hjWNb2r2v6kn/fKxjpVIiMdKos5YkYAwBgDAGAYZgBZ4HucBKyKHVI/yOrV32sD/pkJplpQlHqqJskqMAYAwBgDAGAMAYBQ65oPHgkiumZTta62t3Ug+lEA5WcdUWjfhsvKyxn5Pf2Oa/xAfwH4iv3xXYI+P/nJ2bP138ZTmeDV/LOhcIvtXK7X1/t63+Rj4Q3QpJpZX3PpyPOTy0bjcrH77x/hxi8K0vsOOrJJZoKlLt5Ndvk/iQdF6kkcTaqW9+qk3RoAzMy9olVav5RuPtuOVhJJan3L8RhlOaww6QW76K+7v32/I62g62kj+GUkilI3BJV2lgO5UgkGuLo2LzSM03XQ5svDShHWmpLzTs1g69G8pijWR2VzG7KnlRgL8zH3+l4WRN0hLhZxhrk0rVrfd+xV6Jqkih1EkjBUWeUk/wCP+uVg0k2/M14jHLJkhGKtuK+RQ6z1pJvw67JI2OpiKiVCm8BxZX3/AE7/AEys5p17o2wcNLHrdprTK6d1t3/lHrs3PLPI/FM00k1acm9Io1LAfnc3tiP6oHP+JcwyNt+Htv8AserwcccMd5fx+Fei/wC351+p6SHqEbQifcBCU8TeTwFq7J/TNVJVZ58sM1k5db3Vepyx8WQgbnWaNDWx3jZQ+4gDb63yODR+mU5se50fYMl0mm+6Tuvf9rLnU+tRwOsZV3lZS6xxruLBSAa9L5HfLSmoujLDw08sXJNJJ7tvpZjXdbSLaCkjyuu8Qou569SRdKPSycOaROPhpTt2kl3b2JOm9WSYsoDJKlbopF2soPY16g88ixwfbJjNSK5uHljpumn0a3RxfhDVIz6tvDZW8d2Mjpt4pBRY+ortmeJq37nXx0JKONWmtK2T9+xc/wDVMVbwkx0//wCgRHZXvfzbfXcBXreTzV17eZl9hyXptav+t7/4+F2X+odWihVHcna5CqVG6yQSoFd77Cu5Iy8ppK2YYuHnkk4xW66kUnW0WISyJJHubYsTJ52a6ACC7J/85GtJWy64aUpuEWnXe9q9zOg60kr+GVkilrcI5V2kqDRK8kMBxdHixeIzTdEZeGlCOpNNead7kel6/HJIEVZdpJVZdh2My3uAb6UeTQNcE4WRN0Wnwk4Q1Nr1V7q/QrdH6y0mq1MZWQIhXZuj2gDYC3P1NkXlYzuTRpn4ZQwwmmrd3v6lnp/Xo5z+6SVko3JspQVJBWyfm49MtHIpdDPLwk8S8bSfle+/f2Lmj16SRCZT+7I3WRVAd7B7EUbH0yVJNWYzxShPlvqb6LVLLGsi3tcBhYo0e1g9slO1ZGSDxycX1R538MNfqZhNZ0mnYRLCCQHk2qztJXzAbgAvbvmVcyTvoj0Nf2XDBw+/JXfkrpJeXTr1L5+FdKGVoolhkVgweEeGeDdHbW4HsQffLcqPVKjD7fnacZyck+z3+fQl1vXUSQxrHLK61vESbtl8jcbAuuaFn6ZLmk66lMfCylHU2op9LdX7fyjaXrsK6c6ksfBFAkKSQSwSivcEMaI9MPJHTq7ER4XK8vJrxftfX2Gh62kshj2yI+3eokTbvTtuT3Fkd6PI4wppuicnCyhHXaa6bO6fkyh8O9baV9UHEgEch27o9oVAqeW/4rJNHnnKwnbdm3FcMsccbi1ut9+9vctdP+I4plLoHEGzxPHZdqV6izzY9ePQ5Mcie/Yzy8HkxvS61XVXbNYfiWIldyTRxuQqSyRlUYn5aPdb7DcBZqu4wsqJlwU0nTTa6pO2v8/CztZocYwBgDAPJRdMk/HmOv8A2it+MHevEYbNtdqDBn/U3mCi9ddup6ks8Ps2v8dafgt7/Lb2NvjLp8zPG2n4MwOkmI9I3IIf9Vp/8+MsXfh77McBmxqLWT8Pij7rt8dvyLXVo/w8+mm2FtPGjwttG4x7vD2ttHO3yEEjtY9Lq0vC0+xlhfNxzx34m0/er2/XY0n1q6ufTjTgusT+K81EKo2soUMfmZt3YdgOfTIclOSomOKWDFN5Nm1SXfqnfol/ruW/hqMj8RYq9Q55FXwvP1y2Pv7mXFu9H/lfU48+lc6aQqhYx6wzGOuXRJQxAB7mhY96GZtPT8fqdcMkVmSbq4Vfk3GiTrPWI9QdMsKtJWoiZnCECMBvzEjg+lfreTOalVeZXBw88Km8jS8LpX12PU6iYIjObpQWNCzQF8D1ObN0rPNjFykorueX6T8OGVDPNLqI5pj4rpHM8YF/IpVTVhdo+2Yxx2rbdv1PSz8boly4Ri4x2TcU/d7+b3K/7OcafVaFQW8OpId108RIfYW7E7ldT+o98jS9Lh+RfnQeXHxL2vaXo+l17NP8zPxH1xJ9Psjik3h4yweNk8KpE5JYAFvYLd4yTUo0kOF4WWLLqlJVTqnd7Py+p25kP4+M0aEDi64BLp6+/H9M0f317HHF/wDGa/uXyZUnnGl1kkswIhmRFWYAkIU32r0PKDusHt3yrembb7msYvPw8YQ6xbted1uvPyM6OT8RrVniB8COJozIQQJGdlIC3yQuw89vPx65K8U9S6ETXJ4d45/ebTryST6+9/oQaXQvLpuoRL5XklmVSbHzIoH2+uQotxkvcvLLGGbDN7pKN/Bsmi+JYVhCsjicKF/C7Dv3Vt2gdit/mvb63krIq9fIrLgsjyWmtN/evb3/AG6+hFFoGjh0Ebr5kkXcByFpHNX7A0AfoMhRaUUyXljPJmnF9U/juvmSfF+mJaCU+L4UTNvMJIdQy1vAHJA9QOaJ/TGVdGRwM6U4KrfS+jp9Cp02KKTVRtFJqJxGGYyvIxRCwK7eR5mN9h2qz6ZEUnJVbNcsskMMlNRjfZJW+9+i9f3Gh1YTUIulaQo7kS6V1IEQ53OpI8nPpdG+MJ1Lw/kMmNyxN5krS2kn19PX36rudbpiEanWEg0Wjo13/dL298vH70jlzNcnF8fmZ+EUI0kYIINtwRX52xi+6hxzvO69Pkji6+CRZ20Sg+BqW8bcKpIxR1KfTcar/mn2zOSerR2f8Z14pQeJcQ/vQVV5v8L+H0PYqoAAHAHAGdB5LdnmJWbQ6iaUo76SciRmjUsYpAoViVHJQhQbFkHMfuSb7M9KKjxWKME0px2V7Jrr180Wl+KoXZUg3zyMQKRTSgkAs7EAKAOffjJ5sXstzL7BlinLJUUvN9fRLucY6eOCacaibUQ75DKjo7hHDAVVA04qiPoKzOlFu20dmueXHB44xlSpppWq+nezafSV0+UqkoEk6SASku7DxohuIq1sLdfzyWv6b9/qRHJ/yoptbRa22S8L29Tr6yM/tHTmjtEEwJrgEtDQv7H+WXf/ANF7P6HJja+yTX90flI16MhB11gi52IsHkeHH29xiH4vcniGmsX/AJXzZT/ZrzdHjhQFZPBiO35Ta7HK/QnaRz75XS3iS9DbnRx//oSnLdan69bV/U5+oWCZBGsusllcqDp2kdStMLMlikVau/WuLvKvS1Vt+hvF5ccnNxhFL8VLy7ed/wCz3aihWdJ4jM4AwBgDAGAMAwBgGcAYArAGAMAr6/RrNG8b3scFTRIPPsR2ORJJqmXxZHjmpx6o5C9ClcoJ9QZYY2DhPDClmXlfEYHzUQDwBdZny2+rtHX9qxxTeOGmT2u7q/Jdv1O/mpwjAGAMAxWAZwBgGAMAzWAMAYBRg6dU8k7NuZlVFFcIi2aHuSxJJ/T2yqj4mzaWa8UcaVVu/V/6L2WMRgGAMAEYBnAGAMAYBisAzgDAGAMAjn3bTsov6biQL+pAJyHdbEO+xxR1qQaZZmWJS7KAC52gMatmK+mZcx6NTM+Y9Oplh+sEaYTeGS54WIH5msgBTXY1d12yXk8GqidfhujOt62sYhcKXil7svO1dpbdXqBXOTLIlT7MSyJU/M0m6w2yZo0D+GyqCCSCrKjbzQugGvi+2Q8jptIObptEWq62yRROPBJkYruDMU4DGwQt+nash5Gop7bkPI0k9iw/UJGYRwqhcIsjsxYKN17QKFknafaqy2tt1EnU26RBP1xli3FUSQS+C4d6VT3vdXK0QRx65V5Gl62Q8mxK/XAsMUroV8RgpX2BNFv7oAv9Ml5aimyeZUU2anroKallX/65I5Pz0t2Ppe4f4Tjm7SfkRzNpehIesgT+CykAqrCT03OWAU+x8vHvk8zxaWTzPFTI16u7rCI0XxZVL0zEKqrQJJAs8kCvrkcxtKluyNbaVLdlzpmrLhg/h71NERvvH0PYFfXg+2WhJvqXi76mzaupxFXBQvuv2IFV98nV4qGrxUVW6sQCxUbFm8JjfZbChv5kXldff1K6+/qRavrRWN5FVdolEKliaPmVGY0DwGLDj+HKyyUm/Uh5KV+pjV9YdIY3AjO4kNJb+GgF8k7d1GqsihiWRqKf+g5tJM7ET2oJqyL4Nj7H1GaroaI52h6wJVlIUgx2VB/OlWrj+yaP8spHJqTKRndkWh68JRDSlXdtro3dLRnH6g1wexvIjl1URHJdGIOsSWrPGohaQwhlYlg24opZSKokVweLGQsj6tbWFN91sXtdrfDeFavxH2Xfbys1/X5c0lKml5l5Spoj6n1QQtGpUkOaYj8i8DcfpuZR98ic9LREp6WjXU9XWOcROCFZQ3iegJYqFb2uuD9vbIeRKWlhzqVMg/asjCLw0TfIzrTsQAIyw7gHk1ka26pFdbdUY1HWmEO9Y6cP4bhiSIyCQSxUWV7cgfmHbDyPTdB5HpuiV+oyHwkjWNpXXeTuOxVFcggW1kiuMnW9kuv6E6nskZ6h1NoIlZ0DSk0UjJPHdiLF0EBb7ViU3GNvqJTcVbNOtdXMIjKBCHs27FRQXcACAbJ7DIyZNNUJz01RFqetsHiUKib0DnxCwIs1tAVTyPrWQ8jtIh5HaRMepv8AivBIRU9CxYM/l3EpxtNHgi74Jydb16Sdb1UdbNTQYAwBgDAGAc89IjMKQmzGhBo0bo3R45GU5a0qJTQtOkw3R0ZY1cs6x3Subu+AT7kDgH65HLTpPsNC2szp+kImzbYWNmZF9BuBBA/s8mslY0qoKCRrH0ZEWRYi0W9/EtDVNQHA7Vx27ZCxpJ1sOWldbG2m6SqbPMxKu0m415mcEMTQr19MlY0qCgkbazpu9xIrvHJW0sleZbsAhgQaJNfqcShbtOg427RGeixmMRtbDd4jFqJdjd7ve7/0yOWqoctVRuelKVRXLOEVk8xBsMNpvjk1Y++ToXRjQu5EOhRhCgLBTEICL/KN1H+95jz9cjlKq9KI5aqvQnfpcbM5YbhIixsp7Uu4j7+Y/wAhk6E7stoW5D+xUCRqjOjRDakgILAHuDYIYGh39sjlqkl2I5apJdibp3TVh3sCWkc27tVmuAOAAAP98mMFEmMVEanp+6VJQ7qyjbS7aYEhiDYPt6YcLd2HG3ZsOnJskQ2VlLFgf7Yo1k6FTXmNKprzIpelKYUhUsioVKlasFCCO4IPIyHBadJDgqozP05mRV8aQMt+cbfMDwdw27T/ACw4WuocbXUlXQqIfBUlU2bAQeQKrg++TpWnSidPhorQ9DiQ3GvhgoYyFoAg9r+o5r9TlViiuhCxxXQ3HR490L0d8I2q3qRtK03uOScnlxtPyGhWn5EcHRVVgS7socyLGSNoYkm+ACaJNXdZCxpPqQsaTLHUunibZ5mRkberLV3RX1BHYnJlDUWlHUQ6nokUrM0o8RioQbq8oF/L7Ek3/L2yHji3bIeNPqSjpiEktb3GIiGogqCTz9TeToXcnQu5XHQlVIkjd08IttIIJprsHcDffI5SSST6FeWqSXYl/ZQEapG7xlSW3g2STZYtYIa7PfJ0bUmTo2pEf7FULGEd0eMELIpF0xtgQRRBPNV+mRy1SrsRy1So3fo6PtMxMpUFRvr1Nk0ABfpjlp/e3J0J9dzeDpar4VEkRXsuuzAiu3oOB+mSoJV6EqCVeg1PT90gkWR0YDaQu2iAb5sH+mHC3dhxt3ZpN0oNKHaRyoYSCIkFQwG0EcWPegaw4W7shwt3Z0cuXGAMA//Z"/>
          <p:cNvSpPr>
            <a:spLocks noChangeAspect="1" noChangeArrowheads="1"/>
          </p:cNvSpPr>
          <p:nvPr/>
        </p:nvSpPr>
        <p:spPr bwMode="auto">
          <a:xfrm>
            <a:off x="1679575" y="-593725"/>
            <a:ext cx="34099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grpSp>
        <p:nvGrpSpPr>
          <p:cNvPr id="20492" name="Group 20"/>
          <p:cNvGrpSpPr>
            <a:grpSpLocks/>
          </p:cNvGrpSpPr>
          <p:nvPr/>
        </p:nvGrpSpPr>
        <p:grpSpPr bwMode="auto">
          <a:xfrm>
            <a:off x="3143251" y="4365626"/>
            <a:ext cx="5838027" cy="2087563"/>
            <a:chOff x="1619672" y="4365104"/>
            <a:chExt cx="5836834" cy="2088240"/>
          </a:xfrm>
        </p:grpSpPr>
        <p:pic>
          <p:nvPicPr>
            <p:cNvPr id="20493" name="Picture 4" descr="http://img2.nairaland.com/attachments/975001_iita_logo_gif4e1a67843f444eb3aec577bc7e7d089f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2" y="4365104"/>
              <a:ext cx="115951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10" descr="http://agrobiodiversityplatform.org/database/files/2011/09/avrdc_logo_entry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4965171"/>
              <a:ext cx="1449320" cy="96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12" descr="http://www.brandsoftheworld.com/sites/default/files/styles/logo-thumbnail/public/022012/ciat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4941168"/>
              <a:ext cx="1161288" cy="1161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18" descr="http://hope.icrisat.org/wp-content/uploads/2011/08/icrisat-logo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5229200"/>
              <a:ext cx="1161288" cy="433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24" descr="http://www.cgiar-csi.org/wp-content/uploads/2012/09/logo_ilri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9913" y="5877272"/>
              <a:ext cx="553029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Picture 30" descr="http://globalfuturesproject.org/wp-content/uploads/2011/10/ifpri-logo.jp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5218" y="4526422"/>
              <a:ext cx="1161288" cy="82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Picture 32" descr="https://encrypted-tbn0.gstatic.com/images?q=tbn:ANd9GcT9g1qfx4iQGDrc2A55brz5HieriQxLyd1S013-Br_6Cn1t4kz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5733256"/>
              <a:ext cx="792087" cy="555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1" name="Picture 36" descr="http://www.rightsandresources.org/%7Erightsan/images/image.php?imageID=95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5805264"/>
              <a:ext cx="1574302" cy="576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F48C0D9-C4EB-45BD-887A-566C29A5982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5661" y="5641813"/>
            <a:ext cx="786452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1746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1A3C736-54C3-4A37-B0E2-3E2C8F084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 </a:t>
            </a:r>
            <a:endParaRPr lang="en-UG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A34F6AF-BFFC-4629-95C8-70B3A5AE8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Results: Average milk production at different levels of supplementation</a:t>
            </a:r>
          </a:p>
          <a:p>
            <a:pPr marL="0" indent="0">
              <a:buNone/>
            </a:pPr>
            <a:endParaRPr lang="en-U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3200F-F7C6-4C05-A0FA-D939D5E84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Supplementation with bean haulms at &gt;30% significantly increases milk yield by 22% (2.7 </a:t>
            </a:r>
            <a:r>
              <a:rPr lang="en-US" sz="2000" dirty="0" err="1"/>
              <a:t>litres</a:t>
            </a:r>
            <a:r>
              <a:rPr lang="en-US" sz="2000" dirty="0"/>
              <a:t> per 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Supplementing Maize Stover at 40% with bean haulms increases milk yield by 20% (1.8 </a:t>
            </a:r>
            <a:r>
              <a:rPr lang="en-US" sz="2000" dirty="0" err="1"/>
              <a:t>litres</a:t>
            </a:r>
            <a:r>
              <a:rPr lang="en-US" sz="2000" dirty="0"/>
              <a:t> per day)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Indicates potential of exploiting use of bean haulms to increase milk yields on farms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9FED1FD-76BF-46ED-827F-FF78437E0A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5561415"/>
              </p:ext>
            </p:extLst>
          </p:nvPr>
        </p:nvGraphicFramePr>
        <p:xfrm>
          <a:off x="4766733" y="1981200"/>
          <a:ext cx="69342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6818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5DD27-07C0-48C0-A2E9-DE7DB11D96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" y="1447800"/>
            <a:ext cx="11658600" cy="685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SI Domains: Climate smart forages for feed and land management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B202F39-377F-4217-A7AC-D99CCC5A9C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597655"/>
              </p:ext>
            </p:extLst>
          </p:nvPr>
        </p:nvGraphicFramePr>
        <p:xfrm>
          <a:off x="152400" y="1905000"/>
          <a:ext cx="11658600" cy="4797804"/>
        </p:xfrm>
        <a:graphic>
          <a:graphicData uri="http://schemas.openxmlformats.org/drawingml/2006/table">
            <a:tbl>
              <a:tblPr/>
              <a:tblGrid>
                <a:gridCol w="1447800">
                  <a:extLst>
                    <a:ext uri="{9D8B030D-6E8A-4147-A177-3AD203B41FA5}">
                      <a16:colId xmlns:a16="http://schemas.microsoft.com/office/drawing/2014/main" val="1957551400"/>
                    </a:ext>
                  </a:extLst>
                </a:gridCol>
                <a:gridCol w="1097154">
                  <a:extLst>
                    <a:ext uri="{9D8B030D-6E8A-4147-A177-3AD203B41FA5}">
                      <a16:colId xmlns:a16="http://schemas.microsoft.com/office/drawing/2014/main" val="2152799786"/>
                    </a:ext>
                  </a:extLst>
                </a:gridCol>
                <a:gridCol w="1112646">
                  <a:extLst>
                    <a:ext uri="{9D8B030D-6E8A-4147-A177-3AD203B41FA5}">
                      <a16:colId xmlns:a16="http://schemas.microsoft.com/office/drawing/2014/main" val="108314720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91017886"/>
                    </a:ext>
                  </a:extLst>
                </a:gridCol>
                <a:gridCol w="1400065">
                  <a:extLst>
                    <a:ext uri="{9D8B030D-6E8A-4147-A177-3AD203B41FA5}">
                      <a16:colId xmlns:a16="http://schemas.microsoft.com/office/drawing/2014/main" val="1731170514"/>
                    </a:ext>
                  </a:extLst>
                </a:gridCol>
                <a:gridCol w="771016">
                  <a:extLst>
                    <a:ext uri="{9D8B030D-6E8A-4147-A177-3AD203B41FA5}">
                      <a16:colId xmlns:a16="http://schemas.microsoft.com/office/drawing/2014/main" val="3209675522"/>
                    </a:ext>
                  </a:extLst>
                </a:gridCol>
                <a:gridCol w="1638919">
                  <a:extLst>
                    <a:ext uri="{9D8B030D-6E8A-4147-A177-3AD203B41FA5}">
                      <a16:colId xmlns:a16="http://schemas.microsoft.com/office/drawing/2014/main" val="165094931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11268995"/>
                    </a:ext>
                  </a:extLst>
                </a:gridCol>
                <a:gridCol w="2032421">
                  <a:extLst>
                    <a:ext uri="{9D8B030D-6E8A-4147-A177-3AD203B41FA5}">
                      <a16:colId xmlns:a16="http://schemas.microsoft.com/office/drawing/2014/main" val="1705707970"/>
                    </a:ext>
                  </a:extLst>
                </a:gridCol>
                <a:gridCol w="710779">
                  <a:extLst>
                    <a:ext uri="{9D8B030D-6E8A-4147-A177-3AD203B41FA5}">
                      <a16:colId xmlns:a16="http://schemas.microsoft.com/office/drawing/2014/main" val="989960519"/>
                    </a:ext>
                  </a:extLst>
                </a:gridCol>
              </a:tblGrid>
              <a:tr h="4893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Productivity 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Environment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Human 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93260"/>
                  </a:ext>
                </a:extLst>
              </a:tr>
              <a:tr h="26616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Feed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789308"/>
                  </a:ext>
                </a:extLst>
              </a:tr>
              <a:tr h="32623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Yield (t/ha/season)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Gross revenue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Gender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Soil erosion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to experiment (% farmers testing)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54119"/>
                  </a:ext>
                </a:extLst>
              </a:tr>
              <a:tr h="16311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Quality (no unit)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revenue 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Equity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Soil physical quality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450014"/>
                  </a:ext>
                </a:extLst>
              </a:tr>
              <a:tr h="326234"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Labour requirement 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rating of technology  (ranking)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Vegetative cover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611479"/>
                  </a:ext>
                </a:extLst>
              </a:tr>
              <a:tr h="15169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Land management 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805114"/>
                  </a:ext>
                </a:extLst>
              </a:tr>
              <a:tr h="32623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Fodder yield (t/ha/season)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Gross revenue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Gender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Soil erosion control (%)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to experiment (% farmers testing)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208274"/>
                  </a:ext>
                </a:extLst>
              </a:tr>
              <a:tr h="16311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Quality (rating)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revenue 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Equity 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Soil physical quality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7755177"/>
                  </a:ext>
                </a:extLst>
              </a:tr>
              <a:tr h="32623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Milk yield (kg/season)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Labour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requirement 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Rating of technology  (ranking)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Vegetative cover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299276"/>
                  </a:ext>
                </a:extLst>
              </a:tr>
              <a:tr h="326234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Fuel wood (Fuel Biomass t/ha)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8098411"/>
                  </a:ext>
                </a:extLst>
              </a:tr>
              <a:tr h="326234"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Successes: productivity and land management effects. Major gaps: 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Forage use,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 implication on forage production (gender) and contribution of forages to nutrition.</a:t>
                      </a: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61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6" marR="8156" marT="815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422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598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26C81-44E6-4F06-A5AE-C5BDAE45A9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" y="1371600"/>
            <a:ext cx="11734800" cy="838200"/>
          </a:xfrm>
        </p:spPr>
        <p:txBody>
          <a:bodyPr/>
          <a:lstStyle/>
          <a:p>
            <a:r>
              <a:rPr lang="en-US" dirty="0"/>
              <a:t>SI Domains: Better use of crop residues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BFCBF1C-AB42-4A4D-BE2A-8717F6C0B1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681965"/>
              </p:ext>
            </p:extLst>
          </p:nvPr>
        </p:nvGraphicFramePr>
        <p:xfrm>
          <a:off x="228600" y="2133600"/>
          <a:ext cx="11811000" cy="4503404"/>
        </p:xfrm>
        <a:graphic>
          <a:graphicData uri="http://schemas.openxmlformats.org/drawingml/2006/table">
            <a:tbl>
              <a:tblPr/>
              <a:tblGrid>
                <a:gridCol w="2278859">
                  <a:extLst>
                    <a:ext uri="{9D8B030D-6E8A-4147-A177-3AD203B41FA5}">
                      <a16:colId xmlns:a16="http://schemas.microsoft.com/office/drawing/2014/main" val="2395047195"/>
                    </a:ext>
                  </a:extLst>
                </a:gridCol>
                <a:gridCol w="625059">
                  <a:extLst>
                    <a:ext uri="{9D8B030D-6E8A-4147-A177-3AD203B41FA5}">
                      <a16:colId xmlns:a16="http://schemas.microsoft.com/office/drawing/2014/main" val="1496269390"/>
                    </a:ext>
                  </a:extLst>
                </a:gridCol>
                <a:gridCol w="1328248">
                  <a:extLst>
                    <a:ext uri="{9D8B030D-6E8A-4147-A177-3AD203B41FA5}">
                      <a16:colId xmlns:a16="http://schemas.microsoft.com/office/drawing/2014/main" val="2145244363"/>
                    </a:ext>
                  </a:extLst>
                </a:gridCol>
                <a:gridCol w="615292">
                  <a:extLst>
                    <a:ext uri="{9D8B030D-6E8A-4147-A177-3AD203B41FA5}">
                      <a16:colId xmlns:a16="http://schemas.microsoft.com/office/drawing/2014/main" val="3959612542"/>
                    </a:ext>
                  </a:extLst>
                </a:gridCol>
                <a:gridCol w="1396615">
                  <a:extLst>
                    <a:ext uri="{9D8B030D-6E8A-4147-A177-3AD203B41FA5}">
                      <a16:colId xmlns:a16="http://schemas.microsoft.com/office/drawing/2014/main" val="669369904"/>
                    </a:ext>
                  </a:extLst>
                </a:gridCol>
                <a:gridCol w="615292">
                  <a:extLst>
                    <a:ext uri="{9D8B030D-6E8A-4147-A177-3AD203B41FA5}">
                      <a16:colId xmlns:a16="http://schemas.microsoft.com/office/drawing/2014/main" val="1551294292"/>
                    </a:ext>
                  </a:extLst>
                </a:gridCol>
                <a:gridCol w="1523580">
                  <a:extLst>
                    <a:ext uri="{9D8B030D-6E8A-4147-A177-3AD203B41FA5}">
                      <a16:colId xmlns:a16="http://schemas.microsoft.com/office/drawing/2014/main" val="3466801320"/>
                    </a:ext>
                  </a:extLst>
                </a:gridCol>
                <a:gridCol w="615292">
                  <a:extLst>
                    <a:ext uri="{9D8B030D-6E8A-4147-A177-3AD203B41FA5}">
                      <a16:colId xmlns:a16="http://schemas.microsoft.com/office/drawing/2014/main" val="3518425580"/>
                    </a:ext>
                  </a:extLst>
                </a:gridCol>
                <a:gridCol w="2187704">
                  <a:extLst>
                    <a:ext uri="{9D8B030D-6E8A-4147-A177-3AD203B41FA5}">
                      <a16:colId xmlns:a16="http://schemas.microsoft.com/office/drawing/2014/main" val="3571413363"/>
                    </a:ext>
                  </a:extLst>
                </a:gridCol>
                <a:gridCol w="625059">
                  <a:extLst>
                    <a:ext uri="{9D8B030D-6E8A-4147-A177-3AD203B41FA5}">
                      <a16:colId xmlns:a16="http://schemas.microsoft.com/office/drawing/2014/main" val="601841032"/>
                    </a:ext>
                  </a:extLst>
                </a:gridCol>
              </a:tblGrid>
              <a:tr h="3894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Productivity 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(Y/No)?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(Y/No)?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(Y/No)?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Environment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(Y/No)?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Human 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(Y/No)?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247757"/>
                  </a:ext>
                </a:extLst>
              </a:tr>
              <a:tr h="3894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Residue production (kg/ha/season)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Gross revenue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Gender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Reduced GHG emissions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Nutrition (total protein production)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281760"/>
                  </a:ext>
                </a:extLst>
              </a:tr>
              <a:tr h="38940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Quality of residue (no unit)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revenue 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Equity 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Reduced land compaction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 security (months/year)</a:t>
                      </a:r>
                    </a:p>
                  </a:txBody>
                  <a:tcPr marL="8705" marR="8705" marT="8705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284304"/>
                  </a:ext>
                </a:extLst>
              </a:tr>
              <a:tr h="5802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Rating of rations (rating)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Labour requirement 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Rating of technology  (ranking)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Carbon sequestration (t Co2/ha)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 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to experiment (% farming testing)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6800346"/>
                  </a:ext>
                </a:extLst>
              </a:tr>
              <a:tr h="1985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Yield (t/ha/season)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Dietary diversity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971118"/>
                  </a:ext>
                </a:extLst>
              </a:tr>
              <a:tr h="1985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Quality (rating)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 consumption score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259964"/>
                  </a:ext>
                </a:extLst>
              </a:tr>
              <a:tr h="102981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Milk/Egg yield (kg/season)</a:t>
                      </a: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Market partcipartion </a:t>
                      </a:r>
                    </a:p>
                  </a:txBody>
                  <a:tcPr marL="8705" marR="8705" marT="8705" marB="0" anchor="b">
                    <a:lnL>
                      <a:noFill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705" marR="8705" marT="8705" marB="0" anchor="ctr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427015"/>
                  </a:ext>
                </a:extLst>
              </a:tr>
              <a:tr h="1074404">
                <a:tc gridSpan="10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Successes: Processing and storage; gender implication of crop residues processing and use; </a:t>
                      </a:r>
                    </a:p>
                    <a:p>
                      <a:pPr algn="l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Major gaps; </a:t>
                      </a:r>
                      <a:r>
                        <a:rPr 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Crop residue use;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economics, impact on nutrition </a:t>
                      </a:r>
                    </a:p>
                  </a:txBody>
                  <a:tcPr marL="8705" marR="8705" marT="870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5" marR="8705" marT="870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6402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5291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F6E75-31A0-493B-94C5-4F735B5E16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04800" y="1295400"/>
            <a:ext cx="11582400" cy="6858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SI Domains: Improved chicken housing and feed rations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4249E7-893E-469B-A608-6E53F5066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075774"/>
              </p:ext>
            </p:extLst>
          </p:nvPr>
        </p:nvGraphicFramePr>
        <p:xfrm>
          <a:off x="323850" y="1828800"/>
          <a:ext cx="11582400" cy="4408650"/>
        </p:xfrm>
        <a:graphic>
          <a:graphicData uri="http://schemas.openxmlformats.org/drawingml/2006/table">
            <a:tbl>
              <a:tblPr/>
              <a:tblGrid>
                <a:gridCol w="1678566">
                  <a:extLst>
                    <a:ext uri="{9D8B030D-6E8A-4147-A177-3AD203B41FA5}">
                      <a16:colId xmlns:a16="http://schemas.microsoft.com/office/drawing/2014/main" val="4100759605"/>
                    </a:ext>
                  </a:extLst>
                </a:gridCol>
                <a:gridCol w="849755">
                  <a:extLst>
                    <a:ext uri="{9D8B030D-6E8A-4147-A177-3AD203B41FA5}">
                      <a16:colId xmlns:a16="http://schemas.microsoft.com/office/drawing/2014/main" val="694136025"/>
                    </a:ext>
                  </a:extLst>
                </a:gridCol>
                <a:gridCol w="852748">
                  <a:extLst>
                    <a:ext uri="{9D8B030D-6E8A-4147-A177-3AD203B41FA5}">
                      <a16:colId xmlns:a16="http://schemas.microsoft.com/office/drawing/2014/main" val="2206634361"/>
                    </a:ext>
                  </a:extLst>
                </a:gridCol>
                <a:gridCol w="745031">
                  <a:extLst>
                    <a:ext uri="{9D8B030D-6E8A-4147-A177-3AD203B41FA5}">
                      <a16:colId xmlns:a16="http://schemas.microsoft.com/office/drawing/2014/main" val="2355873473"/>
                    </a:ext>
                  </a:extLst>
                </a:gridCol>
                <a:gridCol w="1579826">
                  <a:extLst>
                    <a:ext uri="{9D8B030D-6E8A-4147-A177-3AD203B41FA5}">
                      <a16:colId xmlns:a16="http://schemas.microsoft.com/office/drawing/2014/main" val="2381043534"/>
                    </a:ext>
                  </a:extLst>
                </a:gridCol>
                <a:gridCol w="765977">
                  <a:extLst>
                    <a:ext uri="{9D8B030D-6E8A-4147-A177-3AD203B41FA5}">
                      <a16:colId xmlns:a16="http://schemas.microsoft.com/office/drawing/2014/main" val="860065205"/>
                    </a:ext>
                  </a:extLst>
                </a:gridCol>
                <a:gridCol w="1400300">
                  <a:extLst>
                    <a:ext uri="{9D8B030D-6E8A-4147-A177-3AD203B41FA5}">
                      <a16:colId xmlns:a16="http://schemas.microsoft.com/office/drawing/2014/main" val="2771533804"/>
                    </a:ext>
                  </a:extLst>
                </a:gridCol>
                <a:gridCol w="598419">
                  <a:extLst>
                    <a:ext uri="{9D8B030D-6E8A-4147-A177-3AD203B41FA5}">
                      <a16:colId xmlns:a16="http://schemas.microsoft.com/office/drawing/2014/main" val="3503804707"/>
                    </a:ext>
                  </a:extLst>
                </a:gridCol>
                <a:gridCol w="2405644">
                  <a:extLst>
                    <a:ext uri="{9D8B030D-6E8A-4147-A177-3AD203B41FA5}">
                      <a16:colId xmlns:a16="http://schemas.microsoft.com/office/drawing/2014/main" val="2411738366"/>
                    </a:ext>
                  </a:extLst>
                </a:gridCol>
                <a:gridCol w="706134">
                  <a:extLst>
                    <a:ext uri="{9D8B030D-6E8A-4147-A177-3AD203B41FA5}">
                      <a16:colId xmlns:a16="http://schemas.microsoft.com/office/drawing/2014/main" val="886251756"/>
                    </a:ext>
                  </a:extLst>
                </a:gridCol>
              </a:tblGrid>
              <a:tr h="109386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Productivity 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Economic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Environment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Human 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 available (Y/No)?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600423"/>
                  </a:ext>
                </a:extLst>
              </a:tr>
              <a:tr h="4425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Meat (kg/animal)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Gross revenue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Gender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strain diversity (rating)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Nutrition (total protein production)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51409"/>
                  </a:ext>
                </a:extLst>
              </a:tr>
              <a:tr h="4425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Chicks (% hatchability)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revenue 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Livestock ownership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 security (months/year)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2117141"/>
                  </a:ext>
                </a:extLst>
              </a:tr>
              <a:tr h="6596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Chick survival (%)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5700"/>
                          </a:solidFill>
                          <a:effectLst/>
                          <a:latin typeface="Calibri" panose="020F0502020204030204" pitchFamily="34" charset="0"/>
                        </a:rPr>
                        <a:t>Partial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Labour requirement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Equity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to experiment (% farming testing)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1244105"/>
                  </a:ext>
                </a:extLst>
              </a:tr>
              <a:tr h="4425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Eggs (No)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to access information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Dietry diversity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291499"/>
                  </a:ext>
                </a:extLst>
              </a:tr>
              <a:tr h="4425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Growth rate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social cohesions (rating)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 consuption score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409376"/>
                  </a:ext>
                </a:extLst>
              </a:tr>
              <a:tr h="4425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Chickens (No/period)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6100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collective atcion (groups)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Market partcipartion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968741"/>
                  </a:ext>
                </a:extLst>
              </a:tr>
              <a:tr h="44252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Meat(kg/animal) 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Food safety (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incedence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of mycotoxins/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otherpathogens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9C5700"/>
                          </a:solidFill>
                          <a:effectLst/>
                          <a:latin typeface="Calibri" panose="020F0502020204030204" pitchFamily="34" charset="0"/>
                        </a:rPr>
                        <a:t>Partial</a:t>
                      </a:r>
                    </a:p>
                  </a:txBody>
                  <a:tcPr marL="8156" marR="8156" marT="81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80625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49B2140-0F1A-44F4-92FA-4F9C4B37E1F4}"/>
              </a:ext>
            </a:extLst>
          </p:cNvPr>
          <p:cNvSpPr txBox="1"/>
          <p:nvPr/>
        </p:nvSpPr>
        <p:spPr>
          <a:xfrm>
            <a:off x="304800" y="6237450"/>
            <a:ext cx="69713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Successes: </a:t>
            </a:r>
            <a:r>
              <a:rPr lang="en-US" sz="2000" b="1" dirty="0">
                <a:solidFill>
                  <a:srgbClr val="FF0000"/>
                </a:solidFill>
              </a:rPr>
              <a:t>Productivity. </a:t>
            </a:r>
            <a:r>
              <a:rPr lang="en-US" sz="2000" b="1" dirty="0"/>
              <a:t>Major gaps: Social and human analysis  </a:t>
            </a:r>
            <a:endParaRPr lang="en-UG" sz="2000" b="1" dirty="0"/>
          </a:p>
        </p:txBody>
      </p:sp>
    </p:spTree>
    <p:extLst>
      <p:ext uri="{BB962C8B-B14F-4D97-AF65-F5344CB8AC3E}">
        <p14:creationId xmlns:p14="http://schemas.microsoft.com/office/powerpoint/2010/main" val="642361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8071687-0FD4-44B7-A8D4-BE11B40B6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371600"/>
            <a:ext cx="6096000" cy="1143000"/>
          </a:xfrm>
        </p:spPr>
        <p:txBody>
          <a:bodyPr/>
          <a:lstStyle/>
          <a:p>
            <a:r>
              <a:rPr lang="en-US" dirty="0"/>
              <a:t>Dairy on-farm experiment 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AB739-2D88-4FC9-85CF-FA731F833E2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2514600"/>
            <a:ext cx="6705600" cy="4038600"/>
          </a:xfrm>
          <a:prstGeom prst="rect">
            <a:avLst/>
          </a:prstGeom>
        </p:spPr>
        <p:txBody>
          <a:bodyPr/>
          <a:lstStyle/>
          <a:p>
            <a:pPr marL="114300" indent="0">
              <a:buNone/>
            </a:pPr>
            <a:r>
              <a:rPr lang="en-US" sz="3200" dirty="0"/>
              <a:t>Objective</a:t>
            </a:r>
          </a:p>
          <a:p>
            <a:r>
              <a:rPr lang="en-US" sz="3200" dirty="0"/>
              <a:t>Evaluating the impact of feeding improved Napier grass and maize </a:t>
            </a:r>
            <a:r>
              <a:rPr lang="en-US" sz="3200" dirty="0" err="1"/>
              <a:t>stover</a:t>
            </a:r>
            <a:r>
              <a:rPr lang="en-US" sz="3200" dirty="0"/>
              <a:t> based diets on milk yield under smallholder conditions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DC14E9-2A03-422B-8590-3267449F62E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1869" y="896332"/>
            <a:ext cx="5422127" cy="5943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CD7AC5-DC69-4DBD-9735-8818CD69C314}"/>
              </a:ext>
            </a:extLst>
          </p:cNvPr>
          <p:cNvSpPr txBox="1"/>
          <p:nvPr/>
        </p:nvSpPr>
        <p:spPr>
          <a:xfrm>
            <a:off x="1973022" y="6368534"/>
            <a:ext cx="4732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Data clerks and a famer weighing feed for a cow </a:t>
            </a:r>
          </a:p>
        </p:txBody>
      </p:sp>
    </p:spTree>
    <p:extLst>
      <p:ext uri="{BB962C8B-B14F-4D97-AF65-F5344CB8AC3E}">
        <p14:creationId xmlns:p14="http://schemas.microsoft.com/office/powerpoint/2010/main" val="2891380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97EE5F-B969-4538-A07C-E88F62A27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371600"/>
            <a:ext cx="6934200" cy="1143000"/>
          </a:xfrm>
        </p:spPr>
        <p:txBody>
          <a:bodyPr/>
          <a:lstStyle/>
          <a:p>
            <a:r>
              <a:rPr lang="en-US" dirty="0"/>
              <a:t>Material and methods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AB739-2D88-4FC9-85CF-FA731F833E2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6200" y="2057400"/>
            <a:ext cx="7010400" cy="4038600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Use of field trial experimentation:</a:t>
            </a:r>
          </a:p>
          <a:p>
            <a:pPr lvl="1"/>
            <a:r>
              <a:rPr lang="en-US" sz="2800" dirty="0"/>
              <a:t>23 farmers (5 females and 18 males) </a:t>
            </a:r>
          </a:p>
          <a:p>
            <a:pPr lvl="1"/>
            <a:r>
              <a:rPr lang="en-US" sz="2800" dirty="0"/>
              <a:t>In 6 villages: </a:t>
            </a:r>
            <a:r>
              <a:rPr lang="en-US" sz="2800" dirty="0" err="1"/>
              <a:t>Hysum</a:t>
            </a:r>
            <a:r>
              <a:rPr lang="en-US" sz="2800" dirty="0"/>
              <a:t>, </a:t>
            </a:r>
            <a:r>
              <a:rPr lang="en-US" sz="2800" dirty="0" err="1"/>
              <a:t>Bermi</a:t>
            </a:r>
            <a:r>
              <a:rPr lang="en-US" sz="2800" dirty="0"/>
              <a:t>, Long, </a:t>
            </a:r>
            <a:r>
              <a:rPr lang="en-US" sz="2800" dirty="0" err="1"/>
              <a:t>Bashnet</a:t>
            </a:r>
            <a:r>
              <a:rPr lang="en-US" sz="2800" dirty="0"/>
              <a:t>, </a:t>
            </a:r>
            <a:r>
              <a:rPr lang="en-US" sz="2800" dirty="0" err="1"/>
              <a:t>Masabed</a:t>
            </a:r>
            <a:r>
              <a:rPr lang="en-US" sz="2800" dirty="0"/>
              <a:t> &amp; </a:t>
            </a:r>
            <a:r>
              <a:rPr lang="en-US" sz="2800" dirty="0" err="1"/>
              <a:t>Gabadaw</a:t>
            </a:r>
            <a:endParaRPr lang="en-US" sz="2800" dirty="0"/>
          </a:p>
          <a:p>
            <a:r>
              <a:rPr lang="en-US" sz="2800" dirty="0"/>
              <a:t>Treatments: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Two genotypes (local and improved cattle)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Two basal rations - Napier grass and maize </a:t>
            </a:r>
            <a:r>
              <a:rPr lang="en-US" sz="2800" dirty="0" err="1"/>
              <a:t>stover</a:t>
            </a:r>
            <a:r>
              <a:rPr lang="en-US" sz="2800" dirty="0"/>
              <a:t> supplement with bean haulms at different levels (100, 80, 70 &amp; 60%)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8661E2-78D4-4F58-8E48-02ED529F54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194" y="914400"/>
            <a:ext cx="4480560" cy="3071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CB6652-5784-41A9-B391-B83F54B203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194" y="3950640"/>
            <a:ext cx="4480560" cy="290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132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CAB739-2D88-4FC9-85CF-FA731F833E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" y="1981200"/>
            <a:ext cx="10363200" cy="4038600"/>
          </a:xfrm>
        </p:spPr>
        <p:txBody>
          <a:bodyPr/>
          <a:lstStyle/>
          <a:p>
            <a:r>
              <a:rPr lang="en-US" sz="3200" dirty="0"/>
              <a:t>Farms were used as experimental units and lactating cows as replicates</a:t>
            </a:r>
          </a:p>
          <a:p>
            <a:r>
              <a:rPr lang="en-US" sz="3200" dirty="0"/>
              <a:t>A total of 24 cows were selected in early lactation from 6 villages</a:t>
            </a:r>
          </a:p>
          <a:p>
            <a:r>
              <a:rPr lang="en-US" sz="3200" dirty="0"/>
              <a:t>Data collected for 45 days with a 7-day adjustment before trial started </a:t>
            </a:r>
          </a:p>
          <a:p>
            <a:r>
              <a:rPr lang="en-US" sz="3200" dirty="0"/>
              <a:t>Application of regression analysis to assess incremental changes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3200F-F7C6-4C05-A0FA-D939D5E848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" y="1295400"/>
            <a:ext cx="10160000" cy="6858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Material and methods (2)</a:t>
            </a:r>
          </a:p>
        </p:txBody>
      </p:sp>
    </p:spTree>
    <p:extLst>
      <p:ext uri="{BB962C8B-B14F-4D97-AF65-F5344CB8AC3E}">
        <p14:creationId xmlns:p14="http://schemas.microsoft.com/office/powerpoint/2010/main" val="3468713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5"/>
  <p:tag name="TPFULLVERSION" val="5.3.1.3337"/>
  <p:tag name="PPTVERSION" val="14"/>
  <p:tag name="TPOS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s template_Globa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0AB9E2D8D5894898F96C1E3D31D56C" ma:contentTypeVersion="13" ma:contentTypeDescription="Create a new document." ma:contentTypeScope="" ma:versionID="4485f595fb041ce3c880876962ba16de">
  <xsd:schema xmlns:xsd="http://www.w3.org/2001/XMLSchema" xmlns:xs="http://www.w3.org/2001/XMLSchema" xmlns:p="http://schemas.microsoft.com/office/2006/metadata/properties" xmlns:ns3="9c5b454a-81d6-46c5-be72-8d9b04583a2d" xmlns:ns4="d633d9b0-d173-42ee-9584-b0cffcfb3934" targetNamespace="http://schemas.microsoft.com/office/2006/metadata/properties" ma:root="true" ma:fieldsID="d11f68a3b2ce52deb1368677bce52d6b" ns3:_="" ns4:_="">
    <xsd:import namespace="9c5b454a-81d6-46c5-be72-8d9b04583a2d"/>
    <xsd:import namespace="d633d9b0-d173-42ee-9584-b0cffcfb393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5b454a-81d6-46c5-be72-8d9b04583a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33d9b0-d173-42ee-9584-b0cffcfb393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194409A-5D92-4883-8266-A2C77C3794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16A85-389D-4210-863E-7E09EE4FFC4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EC1FADE-906E-427B-A1AC-A982BABBBD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5b454a-81d6-46c5-be72-8d9b04583a2d"/>
    <ds:schemaRef ds:uri="d633d9b0-d173-42ee-9584-b0cffcfb39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3447</TotalTime>
  <Words>2376</Words>
  <Application>Microsoft Macintosh PowerPoint</Application>
  <PresentationFormat>Widescreen</PresentationFormat>
  <Paragraphs>543</Paragraphs>
  <Slides>36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Brush Script MT</vt:lpstr>
      <vt:lpstr>Arial</vt:lpstr>
      <vt:lpstr>Calibri</vt:lpstr>
      <vt:lpstr>Times New Roman</vt:lpstr>
      <vt:lpstr>Wingdings</vt:lpstr>
      <vt:lpstr>Africa RISING presentations template_Global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Dairy on-farm experiment  </vt:lpstr>
      <vt:lpstr>Material and methods </vt:lpstr>
      <vt:lpstr>PowerPoint Presentation</vt:lpstr>
      <vt:lpstr>PowerPoint Presentation</vt:lpstr>
      <vt:lpstr>Trial pictures of diets </vt:lpstr>
      <vt:lpstr>Key message </vt:lpstr>
      <vt:lpstr>Conclusion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 away message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Diffusion of livestock technologies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message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Lukuyu, Ben (ILRI)</dc:creator>
  <cp:lastModifiedBy>Odhong, Jonathan (IITA)</cp:lastModifiedBy>
  <cp:revision>94</cp:revision>
  <dcterms:created xsi:type="dcterms:W3CDTF">2015-07-13T04:09:04Z</dcterms:created>
  <dcterms:modified xsi:type="dcterms:W3CDTF">2020-09-30T10:39:07Z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0x0101008E0AB9E2D8D5894898F96C1E3D31D56C</vt:lpwstr>
  </property>
</Properties>
</file>